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77F6713-BADE-4A42-BB3C-9BCC9525EAD8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642C642-8ADD-4F53-99DF-D4E43EB10FF4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6713-BADE-4A42-BB3C-9BCC9525EAD8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C642-8ADD-4F53-99DF-D4E43EB10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6713-BADE-4A42-BB3C-9BCC9525EAD8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C642-8ADD-4F53-99DF-D4E43EB10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6713-BADE-4A42-BB3C-9BCC9525EAD8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C642-8ADD-4F53-99DF-D4E43EB10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6713-BADE-4A42-BB3C-9BCC9525EAD8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C642-8ADD-4F53-99DF-D4E43EB10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6713-BADE-4A42-BB3C-9BCC9525EAD8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C642-8ADD-4F53-99DF-D4E43EB10FF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6713-BADE-4A42-BB3C-9BCC9525EAD8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C642-8ADD-4F53-99DF-D4E43EB10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6713-BADE-4A42-BB3C-9BCC9525EAD8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C642-8ADD-4F53-99DF-D4E43EB10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6713-BADE-4A42-BB3C-9BCC9525EAD8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C642-8ADD-4F53-99DF-D4E43EB10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6713-BADE-4A42-BB3C-9BCC9525EAD8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C642-8ADD-4F53-99DF-D4E43EB10FF4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6713-BADE-4A42-BB3C-9BCC9525EAD8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C642-8ADD-4F53-99DF-D4E43EB10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77F6713-BADE-4A42-BB3C-9BCC9525EAD8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642C642-8ADD-4F53-99DF-D4E43EB10F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nr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3526160" cy="554461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Конференция «Путешествие по периодической таблице»,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посвященная 150-летию открытия периодического закона Д.И.Менделеева.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932040" y="5445224"/>
            <a:ext cx="2840360" cy="432048"/>
          </a:xfrm>
        </p:spPr>
        <p:txBody>
          <a:bodyPr>
            <a:normAutofit fontScale="62500" lnSpcReduction="20000"/>
          </a:bodyPr>
          <a:lstStyle/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 февраля 2019 год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52839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707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75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В честь ученых:</a:t>
            </a:r>
            <a:r>
              <a:rPr lang="ru-RU" sz="4000" dirty="0">
                <a:latin typeface="Times New Roman"/>
                <a:ea typeface="Times New Roman"/>
              </a:rPr>
              <a:t/>
            </a:r>
            <a:br>
              <a:rPr lang="ru-RU" sz="40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№ 64 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гадолиний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(финский химик Ю.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Гадолин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);</a:t>
            </a:r>
            <a:endParaRPr lang="ru-RU" sz="2800" dirty="0">
              <a:latin typeface="Times New Roman"/>
              <a:ea typeface="Times New Roman"/>
            </a:endParaRP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№ 96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кюрий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(Мари и Пьер Кюри);</a:t>
            </a:r>
            <a:endParaRPr lang="ru-RU" sz="2800" dirty="0">
              <a:latin typeface="Times New Roman"/>
              <a:ea typeface="Times New Roman"/>
            </a:endParaRP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№ 99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эйнштейний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(Альберт Эйнштейн);</a:t>
            </a:r>
            <a:endParaRPr lang="ru-RU" sz="2800" dirty="0">
              <a:latin typeface="Times New Roman"/>
              <a:ea typeface="Times New Roman"/>
            </a:endParaRP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№ 101 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менделевий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(Д.И. Менделеев);</a:t>
            </a:r>
            <a:endParaRPr lang="ru-RU" sz="2800" dirty="0">
              <a:latin typeface="Times New Roman"/>
              <a:ea typeface="Times New Roman"/>
            </a:endParaRP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№ 102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нобелий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(Альфред Нобель);</a:t>
            </a:r>
            <a:endParaRPr lang="ru-RU" sz="2800" dirty="0">
              <a:latin typeface="Times New Roman"/>
              <a:ea typeface="Times New Roman"/>
            </a:endParaRP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№ 103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лоуренсий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(изобретатель циклотрона Э. Лоуренс);</a:t>
            </a:r>
            <a:endParaRPr lang="ru-RU" sz="2800" dirty="0">
              <a:latin typeface="Times New Roman"/>
              <a:ea typeface="Times New Roman"/>
            </a:endParaRP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№ 106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резерфордий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(Эрнст Резерфорд);</a:t>
            </a:r>
            <a:endParaRPr lang="ru-RU" sz="2800" dirty="0">
              <a:latin typeface="Times New Roman"/>
              <a:ea typeface="Times New Roman"/>
            </a:endParaRP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№ 107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борий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(Нильс Бор).</a:t>
            </a:r>
            <a:endParaRPr lang="ru-RU" sz="2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189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52736"/>
            <a:ext cx="7560840" cy="4587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Составить название элементов из букв: </a:t>
            </a:r>
            <a:r>
              <a:rPr lang="ru-RU" sz="6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«С»,  «Р», «Д», </a:t>
            </a:r>
            <a:endParaRPr lang="ru-RU" sz="660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66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6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Н», «В»,  «З»,  </a:t>
            </a:r>
            <a:endParaRPr lang="ru-RU" sz="660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66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6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Т», «Л».</a:t>
            </a:r>
            <a:r>
              <a:rPr lang="ru-RU" sz="66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  </a:t>
            </a:r>
            <a:endParaRPr lang="ru-RU" sz="6600" dirty="0" smtClean="0">
              <a:solidFill>
                <a:srgbClr val="333333"/>
              </a:solidFill>
              <a:latin typeface="Times New Roman"/>
              <a:ea typeface="Times New Roman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Гласные </a:t>
            </a:r>
            <a:r>
              <a:rPr lang="ru-RU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буквы можно добавлять любые.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6435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700808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>
                <a:solidFill>
                  <a:srgbClr val="000000"/>
                </a:solidFill>
                <a:latin typeface="Times New Roman"/>
                <a:ea typeface="Times New Roman"/>
              </a:rPr>
              <a:t>Назвать элементы, которые начинаются на </a:t>
            </a:r>
            <a:r>
              <a:rPr lang="ru-RU" sz="4000" dirty="0">
                <a:solidFill>
                  <a:srgbClr val="FF0000"/>
                </a:solidFill>
                <a:latin typeface="Times New Roman"/>
                <a:ea typeface="Times New Roman"/>
              </a:rPr>
              <a:t>«а»</a:t>
            </a:r>
            <a:r>
              <a:rPr lang="ru-RU" sz="4000" dirty="0">
                <a:solidFill>
                  <a:srgbClr val="000000"/>
                </a:solidFill>
                <a:latin typeface="Times New Roman"/>
                <a:ea typeface="Times New Roman"/>
              </a:rPr>
              <a:t> и заканчиваются на </a:t>
            </a:r>
            <a:r>
              <a:rPr lang="ru-RU" sz="4000" dirty="0">
                <a:solidFill>
                  <a:srgbClr val="FF0000"/>
                </a:solidFill>
                <a:latin typeface="Times New Roman"/>
                <a:ea typeface="Times New Roman"/>
              </a:rPr>
              <a:t>«а»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95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556792"/>
            <a:ext cx="7704856" cy="3706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dirty="0">
                <a:solidFill>
                  <a:srgbClr val="333333"/>
                </a:solidFill>
                <a:latin typeface="Times New Roman"/>
                <a:ea typeface="Times New Roman"/>
              </a:rPr>
              <a:t>Химический элемент,  названный в честь </a:t>
            </a:r>
            <a:r>
              <a:rPr lang="ru-RU" sz="3200" dirty="0">
                <a:solidFill>
                  <a:srgbClr val="FF0000"/>
                </a:solidFill>
                <a:latin typeface="Times New Roman"/>
                <a:ea typeface="Times New Roman"/>
              </a:rPr>
              <a:t>планеты Солнечной системы</a:t>
            </a:r>
            <a:r>
              <a:rPr lang="ru-RU" sz="3200" dirty="0">
                <a:solidFill>
                  <a:srgbClr val="333333"/>
                </a:solidFill>
                <a:latin typeface="Times New Roman"/>
                <a:ea typeface="Times New Roman"/>
              </a:rPr>
              <a:t>, </a:t>
            </a:r>
            <a:r>
              <a:rPr lang="ru-RU" sz="32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которая </a:t>
            </a:r>
            <a:r>
              <a:rPr lang="ru-RU" sz="3200" dirty="0">
                <a:solidFill>
                  <a:srgbClr val="333333"/>
                </a:solidFill>
                <a:latin typeface="Times New Roman"/>
                <a:ea typeface="Times New Roman"/>
              </a:rPr>
              <a:t>в свою  очередь,  названа в честь  </a:t>
            </a:r>
            <a:r>
              <a:rPr lang="ru-RU" sz="3200" dirty="0">
                <a:solidFill>
                  <a:srgbClr val="FF0000"/>
                </a:solidFill>
                <a:latin typeface="Times New Roman"/>
                <a:ea typeface="Times New Roman"/>
              </a:rPr>
              <a:t>древнеримского бога – покровителя воды, морей.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42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484784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solidFill>
                  <a:srgbClr val="333333"/>
                </a:solidFill>
                <a:latin typeface="Times New Roman"/>
                <a:ea typeface="Times New Roman"/>
              </a:rPr>
              <a:t>Этот элемент обнаружен в 1879 г. французским ученым  П. </a:t>
            </a:r>
            <a:r>
              <a:rPr lang="ru-RU" sz="3600" dirty="0" err="1">
                <a:solidFill>
                  <a:srgbClr val="333333"/>
                </a:solidFill>
                <a:latin typeface="Times New Roman"/>
                <a:ea typeface="Times New Roman"/>
              </a:rPr>
              <a:t>Лекоком</a:t>
            </a:r>
            <a:r>
              <a:rPr lang="ru-RU" sz="3600" dirty="0">
                <a:solidFill>
                  <a:srgbClr val="333333"/>
                </a:solidFill>
                <a:latin typeface="Times New Roman"/>
                <a:ea typeface="Times New Roman"/>
              </a:rPr>
              <a:t> де </a:t>
            </a:r>
            <a:r>
              <a:rPr lang="ru-RU" sz="3600" dirty="0" err="1">
                <a:solidFill>
                  <a:srgbClr val="333333"/>
                </a:solidFill>
                <a:latin typeface="Times New Roman"/>
                <a:ea typeface="Times New Roman"/>
              </a:rPr>
              <a:t>Буабодраном</a:t>
            </a:r>
            <a:r>
              <a:rPr lang="ru-RU" sz="3600" dirty="0">
                <a:solidFill>
                  <a:srgbClr val="333333"/>
                </a:solidFill>
                <a:latin typeface="Times New Roman"/>
                <a:ea typeface="Times New Roman"/>
              </a:rPr>
              <a:t> в  виде оксида в  минерале  </a:t>
            </a:r>
            <a:r>
              <a:rPr lang="ru-RU" sz="3600" dirty="0" err="1">
                <a:solidFill>
                  <a:srgbClr val="FF0000"/>
                </a:solidFill>
                <a:latin typeface="Times New Roman"/>
                <a:ea typeface="Times New Roman"/>
              </a:rPr>
              <a:t>самарските</a:t>
            </a:r>
            <a:r>
              <a:rPr lang="ru-RU" sz="3600" dirty="0">
                <a:solidFill>
                  <a:srgbClr val="FF0000"/>
                </a:solidFill>
                <a:latin typeface="Times New Roman"/>
                <a:ea typeface="Times New Roman"/>
              </a:rPr>
              <a:t>,  </a:t>
            </a:r>
            <a:r>
              <a:rPr lang="ru-RU" sz="3600" dirty="0">
                <a:solidFill>
                  <a:srgbClr val="333333"/>
                </a:solidFill>
                <a:latin typeface="Times New Roman"/>
                <a:ea typeface="Times New Roman"/>
              </a:rPr>
              <a:t>который был  открыт  на Урале русским  горным инженером  </a:t>
            </a:r>
            <a:r>
              <a:rPr lang="ru-RU" sz="3600" dirty="0">
                <a:solidFill>
                  <a:srgbClr val="FF0000"/>
                </a:solidFill>
                <a:latin typeface="Times New Roman"/>
                <a:ea typeface="Times New Roman"/>
              </a:rPr>
              <a:t>В.Е. Самарским. 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7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619268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561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412776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</a:t>
            </a:r>
            <a:r>
              <a:rPr lang="ru-RU" sz="4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Периодическому закону будущее не грозит разрушением, а только перестройки и развитие обещает» </a:t>
            </a:r>
            <a:endParaRPr lang="ru-RU" sz="4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/>
            <a:r>
              <a:rPr lang="ru-RU" sz="44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Д.И.Менделеев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417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773" y="2865706"/>
            <a:ext cx="426088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5661248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3"/>
              </a:rPr>
              <a:t>Объединенный институт </a:t>
            </a:r>
            <a:r>
              <a:rPr lang="ru-RU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3"/>
              </a:rPr>
              <a:t>ядерных исследований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4739534" cy="26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36712"/>
            <a:ext cx="2114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880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799288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286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3933056"/>
            <a:ext cx="3313355" cy="477580"/>
          </a:xfrm>
        </p:spPr>
        <p:txBody>
          <a:bodyPr>
            <a:noAutofit/>
          </a:bodyPr>
          <a:lstStyle/>
          <a:p>
            <a:pPr algn="l" fontAlgn="base">
              <a:spcAft>
                <a:spcPts val="1920"/>
              </a:spcAft>
            </a:pPr>
            <a:r>
              <a:rPr lang="ru-RU" sz="2800" b="1" dirty="0" smtClean="0">
                <a:solidFill>
                  <a:srgbClr val="44434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элементов. </a:t>
            </a:r>
            <a:r>
              <a:rPr lang="ru-RU" sz="2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228184" y="4509119"/>
            <a:ext cx="1544216" cy="52008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410445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620688"/>
            <a:ext cx="41044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44434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периодической таблице химических элементов 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118 элементов:</a:t>
            </a:r>
            <a:r>
              <a:rPr lang="ru-RU" sz="2800" b="1" dirty="0">
                <a:solidFill>
                  <a:srgbClr val="44434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44434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44434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природных условиях встречаются 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90 элементов;</a:t>
            </a:r>
            <a:r>
              <a:rPr lang="ru-RU" sz="2800" b="1" dirty="0">
                <a:solidFill>
                  <a:srgbClr val="44434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44434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44434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искусственно созданы 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28 элементов.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075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332656"/>
            <a:ext cx="2878088" cy="93610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Углерод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3789040"/>
            <a:ext cx="2448272" cy="15121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i.imgur.com/ToLlhF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2492896"/>
            <a:ext cx="5940425" cy="4246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6747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188641"/>
            <a:ext cx="3312368" cy="108011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честь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городов: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3960440" cy="5040560"/>
          </a:xfrm>
        </p:spPr>
        <p:txBody>
          <a:bodyPr>
            <a:noAutofit/>
          </a:bodyPr>
          <a:lstStyle/>
          <a:p>
            <a:pPr algn="l">
              <a:spcAft>
                <a:spcPts val="75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№ 12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магний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Магнезия -- город в Греции);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l">
              <a:spcAft>
                <a:spcPts val="75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№ 39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иттрий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Иттерби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— город неподалеку от Стокгольма);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l">
              <a:spcAft>
                <a:spcPts val="75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№ 67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гольмий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(Стокгольм);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l">
              <a:spcAft>
                <a:spcPts val="75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№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71  лютеций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(Лютеция — древнее название Парижа);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l">
              <a:spcAft>
                <a:spcPts val="75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№ 72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гафний (Гафния - древнее название столицы Дании —Копенгагена);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l">
              <a:spcAft>
                <a:spcPts val="75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№ 97 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берклий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(город Беркли, Калифорния, США);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l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№ 104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дубний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(город Дубна, Россия).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044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716016" y="260648"/>
            <a:ext cx="3384376" cy="1368152"/>
          </a:xfrm>
        </p:spPr>
        <p:txBody>
          <a:bodyPr>
            <a:normAutofit fontScale="90000"/>
          </a:bodyPr>
          <a:lstStyle/>
          <a:p>
            <a:pPr>
              <a:spcAft>
                <a:spcPts val="75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В честь стран и континентов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r>
              <a:rPr lang="ru-RU" sz="4000" dirty="0">
                <a:latin typeface="Times New Roman"/>
                <a:ea typeface="Times New Roman"/>
              </a:rPr>
              <a:t/>
            </a:r>
            <a:br>
              <a:rPr lang="ru-RU" sz="40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836712"/>
            <a:ext cx="3960440" cy="5112568"/>
          </a:xfrm>
        </p:spPr>
        <p:txBody>
          <a:bodyPr>
            <a:normAutofit fontScale="92500"/>
          </a:bodyPr>
          <a:lstStyle/>
          <a:p>
            <a:pPr algn="l"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№ 31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галлий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(Галлия — Франция);</a:t>
            </a:r>
            <a:endParaRPr lang="ru-RU" sz="2800" dirty="0">
              <a:latin typeface="Times New Roman"/>
              <a:ea typeface="Times New Roman"/>
            </a:endParaRPr>
          </a:p>
          <a:p>
            <a:pPr algn="l"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№ 32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германий (Германия);</a:t>
            </a:r>
            <a:endParaRPr lang="ru-RU" sz="2800" dirty="0">
              <a:latin typeface="Times New Roman"/>
              <a:ea typeface="Times New Roman"/>
            </a:endParaRPr>
          </a:p>
          <a:p>
            <a:pPr algn="l"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№ 44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рутений (лат.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Ruthtnia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— Россия);</a:t>
            </a:r>
            <a:endParaRPr lang="ru-RU" sz="2800" dirty="0">
              <a:latin typeface="Times New Roman"/>
              <a:ea typeface="Times New Roman"/>
            </a:endParaRPr>
          </a:p>
          <a:p>
            <a:pPr algn="l"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№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63  европий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(Европа);</a:t>
            </a:r>
            <a:endParaRPr lang="ru-RU" sz="2800" dirty="0">
              <a:latin typeface="Times New Roman"/>
              <a:ea typeface="Times New Roman"/>
            </a:endParaRPr>
          </a:p>
          <a:p>
            <a:pPr algn="l"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№ 69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туллий (Туле - - полулегендарная страна, самая северная часть земли, что соответствует в Европе Скандинав­скому полуострову);</a:t>
            </a:r>
            <a:endParaRPr lang="ru-RU" sz="2800" dirty="0">
              <a:latin typeface="Times New Roman"/>
              <a:ea typeface="Times New Roman"/>
            </a:endParaRPr>
          </a:p>
          <a:p>
            <a:pPr algn="l"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№ 84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полоний (лат.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Polonia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— Польша);</a:t>
            </a:r>
            <a:endParaRPr lang="ru-RU" sz="2800" dirty="0">
              <a:latin typeface="Times New Roman"/>
              <a:ea typeface="Times New Roman"/>
            </a:endParaRPr>
          </a:p>
          <a:p>
            <a:pPr algn="l"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№ 87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франций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(Франция);</a:t>
            </a:r>
            <a:endParaRPr lang="ru-RU" sz="2800" dirty="0">
              <a:latin typeface="Times New Roman"/>
              <a:ea typeface="Times New Roman"/>
            </a:endParaRPr>
          </a:p>
          <a:p>
            <a:pPr algn="l"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№ 95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америций (Америка);</a:t>
            </a:r>
            <a:endParaRPr lang="ru-RU" sz="2800" dirty="0">
              <a:latin typeface="Times New Roman"/>
              <a:ea typeface="Times New Roman"/>
            </a:endParaRPr>
          </a:p>
          <a:p>
            <a:pPr algn="l"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№ 98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калифорний (название штата в США — Калифор­ния).</a:t>
            </a:r>
            <a:endParaRPr lang="ru-RU" sz="2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5335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476673"/>
            <a:ext cx="3168352" cy="1512167"/>
          </a:xfrm>
        </p:spPr>
        <p:txBody>
          <a:bodyPr>
            <a:normAutofit fontScale="90000"/>
          </a:bodyPr>
          <a:lstStyle/>
          <a:p>
            <a:pPr>
              <a:spcAft>
                <a:spcPts val="75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память успехов астрономии:</a:t>
            </a:r>
            <a:r>
              <a:rPr lang="ru-RU" sz="4000" dirty="0">
                <a:latin typeface="Times New Roman"/>
                <a:ea typeface="Times New Roman"/>
              </a:rPr>
              <a:t/>
            </a:r>
            <a:br>
              <a:rPr lang="ru-RU" sz="40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836712"/>
            <a:ext cx="4032448" cy="4968552"/>
          </a:xfrm>
        </p:spPr>
        <p:txBody>
          <a:bodyPr>
            <a:normAutofit/>
          </a:bodyPr>
          <a:lstStyle/>
          <a:p>
            <a:pPr algn="l"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№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2    гелий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(Гелиос — солнце);</a:t>
            </a:r>
            <a:endParaRPr lang="ru-RU" sz="2800" dirty="0">
              <a:latin typeface="Times New Roman"/>
              <a:ea typeface="Times New Roman"/>
            </a:endParaRPr>
          </a:p>
          <a:p>
            <a:pPr algn="l"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№ 22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титан (третий спутник планеты Уран, шестой спут­ник Сатурна);</a:t>
            </a:r>
            <a:endParaRPr lang="ru-RU" sz="2800" dirty="0">
              <a:latin typeface="Times New Roman"/>
              <a:ea typeface="Times New Roman"/>
            </a:endParaRPr>
          </a:p>
          <a:p>
            <a:pPr algn="l"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№ 34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селен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(греч.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Selena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— луна) ;</a:t>
            </a:r>
            <a:endParaRPr lang="ru-RU" sz="2800" dirty="0">
              <a:latin typeface="Times New Roman"/>
              <a:ea typeface="Times New Roman"/>
            </a:endParaRPr>
          </a:p>
          <a:p>
            <a:pPr algn="l"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№ 46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палладий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(планета Паллада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);</a:t>
            </a:r>
          </a:p>
          <a:p>
            <a:pPr algn="l"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№ 52 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теллур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(лат.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tellus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— земля);</a:t>
            </a:r>
            <a:endParaRPr lang="ru-RU" sz="2800" dirty="0">
              <a:latin typeface="Times New Roman"/>
              <a:ea typeface="Times New Roman"/>
            </a:endParaRPr>
          </a:p>
          <a:p>
            <a:pPr algn="l"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№ 58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церий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(малая планета Церера)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l"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№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92 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уран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(планета Уран);</a:t>
            </a:r>
            <a:endParaRPr lang="ru-RU" sz="2800" dirty="0">
              <a:latin typeface="Times New Roman"/>
              <a:ea typeface="Times New Roman"/>
            </a:endParaRPr>
          </a:p>
          <a:p>
            <a:pPr algn="l"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№ 93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нептуний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(планета Нептун);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l"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№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94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плутоний (планета Плутон).</a:t>
            </a:r>
            <a:endParaRPr lang="ru-RU" sz="2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5678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100</TotalTime>
  <Words>431</Words>
  <Application>Microsoft Office PowerPoint</Application>
  <PresentationFormat>Экран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Остин</vt:lpstr>
      <vt:lpstr>    Конференция «Путешествие по периодической таблице», посвященная 150-летию открытия периодического закона Д.И.Менделеева. </vt:lpstr>
      <vt:lpstr>Презентация PowerPoint</vt:lpstr>
      <vt:lpstr>Презентация PowerPoint</vt:lpstr>
      <vt:lpstr>Презентация PowerPoint</vt:lpstr>
      <vt:lpstr>элементов.  </vt:lpstr>
      <vt:lpstr>Углерод</vt:lpstr>
      <vt:lpstr>В честь городов:</vt:lpstr>
      <vt:lpstr>В честь стран и континентов: </vt:lpstr>
      <vt:lpstr> В память успехов астрономии: </vt:lpstr>
      <vt:lpstr>В честь ученых: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Конференция «Путешествие по периодической таблице», посвященная 150-летию открытия периодического закона Д.И.Менделеева. </dc:title>
  <dc:creator>307.1</dc:creator>
  <cp:lastModifiedBy>307.1</cp:lastModifiedBy>
  <cp:revision>25</cp:revision>
  <dcterms:created xsi:type="dcterms:W3CDTF">2019-02-06T10:10:06Z</dcterms:created>
  <dcterms:modified xsi:type="dcterms:W3CDTF">2019-05-08T08:28:27Z</dcterms:modified>
</cp:coreProperties>
</file>