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8" r:id="rId3"/>
    <p:sldId id="285" r:id="rId4"/>
    <p:sldId id="271" r:id="rId5"/>
    <p:sldId id="272" r:id="rId6"/>
    <p:sldId id="273" r:id="rId7"/>
    <p:sldId id="274" r:id="rId8"/>
    <p:sldId id="275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71" autoAdjust="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3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7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7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2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3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c1anbcoi0a5a8b.xn--p1ai/upload/iblock/166/profession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0" y="5928360"/>
            <a:ext cx="3825240" cy="9296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7802" y="19626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КОМПЕТЕНЦИИ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 деятельность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(Полицейский)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718504"/>
            <a:ext cx="509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Users\user\Pictures\тгтк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7518" y="0"/>
            <a:ext cx="1554480" cy="155448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725" y="486895"/>
            <a:ext cx="8626544" cy="6579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компетенции «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Правоохранительная деятельность (Полицейский)»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Users\user\Pictures\тгтк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95" y="50282"/>
            <a:ext cx="765585" cy="765585"/>
          </a:xfrm>
          <a:prstGeom prst="ellipse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203" y="745722"/>
            <a:ext cx="2055797" cy="195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blob:https://web.whatsapp.com/090c821f-d40b-42a0-b401-0f118fb810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4\Desktop\разговоры\090c821f-d40b-42a0-b401-0f118fb8106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373379"/>
            <a:ext cx="3623945" cy="222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094" y="1150797"/>
            <a:ext cx="987430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Правоохранительная </a:t>
            </a:r>
            <a:r>
              <a:rPr lang="ru-RU" sz="2000" dirty="0">
                <a:cs typeface="Times New Roman" panose="02020603050405020304" pitchFamily="18" charset="0"/>
              </a:rPr>
              <a:t>деятельность – это деятельность, направленная на охрану и защиту прав граждан, юридических лиц и государства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	Область </a:t>
            </a:r>
            <a:r>
              <a:rPr lang="ru-RU" sz="2000" dirty="0">
                <a:cs typeface="Times New Roman" panose="02020603050405020304" pitchFamily="18" charset="0"/>
              </a:rPr>
              <a:t>профессиональной деятельности специалистов включает в себя реализацию правовых норм; обеспечение законности и правопорядка, безопасности личности, общества и государства, охрану общественного порядка, предупреждение, пресечение, выявление, раскрытие и расследование преступлений и других правонарушений</a:t>
            </a:r>
            <a:r>
              <a:rPr lang="ru-RU" sz="2000" dirty="0" smtClean="0"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Профессия </a:t>
            </a:r>
            <a:r>
              <a:rPr lang="ru-RU" sz="2000" dirty="0">
                <a:cs typeface="Times New Roman" panose="02020603050405020304" pitchFamily="18" charset="0"/>
              </a:rPr>
              <a:t>требует не только отличной физической подготовки, выносливости, но и </a:t>
            </a:r>
            <a:r>
              <a:rPr lang="ru-RU" sz="2000" dirty="0" smtClean="0">
                <a:cs typeface="Times New Roman" panose="02020603050405020304" pitchFamily="18" charset="0"/>
              </a:rPr>
              <a:t>умений </a:t>
            </a:r>
            <a:r>
              <a:rPr lang="ru-RU" sz="2000" dirty="0">
                <a:cs typeface="Times New Roman" panose="02020603050405020304" pitchFamily="18" charset="0"/>
              </a:rPr>
              <a:t>разбираться в законодательстве и грамотно применять нормативные документы, регламентирующие деятельность в различных условиях оперативно- служебной деятельности.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3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конкурсного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Возрастной ценз: основная возрастная категория.</a:t>
            </a:r>
          </a:p>
          <a:p>
            <a:r>
              <a:rPr lang="ru-RU" dirty="0"/>
              <a:t>Общая продолжительность Конкурсного задания : </a:t>
            </a:r>
            <a:r>
              <a:rPr lang="ru-RU" dirty="0" smtClean="0"/>
              <a:t>11 </a:t>
            </a:r>
            <a:r>
              <a:rPr lang="ru-RU" dirty="0"/>
              <a:t>ч</a:t>
            </a:r>
            <a:r>
              <a:rPr lang="ru-RU" dirty="0" smtClean="0"/>
              <a:t>. 45 мин.</a:t>
            </a:r>
            <a:endParaRPr lang="ru-RU" dirty="0"/>
          </a:p>
          <a:p>
            <a:r>
              <a:rPr lang="ru-RU" dirty="0"/>
              <a:t>Количество конкурсных дней: 3 дня</a:t>
            </a:r>
          </a:p>
          <a:p>
            <a:r>
              <a:rPr lang="ru-RU" dirty="0"/>
              <a:t>Конкурсное задание состоит из </a:t>
            </a:r>
            <a:r>
              <a:rPr lang="ru-RU" dirty="0" smtClean="0"/>
              <a:t>5 </a:t>
            </a:r>
            <a:r>
              <a:rPr lang="ru-RU" dirty="0"/>
              <a:t>модулей. </a:t>
            </a:r>
          </a:p>
          <a:p>
            <a:r>
              <a:rPr lang="ru-RU" dirty="0"/>
              <a:t>Максимальное время работы участника составит </a:t>
            </a:r>
            <a:r>
              <a:rPr lang="ru-RU" dirty="0" smtClean="0"/>
              <a:t>11 часов 45 мин.</a:t>
            </a:r>
            <a:endParaRPr lang="ru-RU" dirty="0"/>
          </a:p>
          <a:p>
            <a:r>
              <a:rPr lang="ru-RU" dirty="0"/>
              <a:t>За основу взято конкурсное задание прошедших чемпионатов профессионального мастерства. По согласованию с работодателями КЗ приближено к реальному формату работ </a:t>
            </a:r>
            <a:r>
              <a:rPr lang="ru-RU" dirty="0" smtClean="0"/>
              <a:t>сотрудников правоохранительных органов.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11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cs typeface="Times New Roman" panose="02020603050405020304" pitchFamily="18" charset="0"/>
              </a:rPr>
              <a:t>Необходимые навыки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280" y="1249681"/>
            <a:ext cx="538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Модуль А Огневая </a:t>
            </a:r>
            <a:r>
              <a:rPr lang="ru-RU" dirty="0" smtClean="0"/>
              <a:t>подготовка:</a:t>
            </a:r>
          </a:p>
          <a:p>
            <a:r>
              <a:rPr lang="ru-RU" sz="2400" dirty="0"/>
              <a:t>ПК 1.5. Осуществлять оперативно-служебные мероприятия в соответствии с профилем подготовки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ПК 1.8. Осуществлять технико-криминалистическое и специальное техническое обеспечение оперативно-служебной деятельности.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80480" y="2453640"/>
            <a:ext cx="5384800" cy="38706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Трудовая </a:t>
            </a:r>
            <a:r>
              <a:rPr lang="ru-RU" dirty="0" smtClean="0"/>
              <a:t>функция</a:t>
            </a:r>
            <a:endParaRPr lang="ru-RU" dirty="0"/>
          </a:p>
          <a:p>
            <a:r>
              <a:rPr lang="ru-RU" sz="2400" dirty="0"/>
              <a:t>Производство прицельного выстрела из различных видов оружия, различных положений и в средствах индивидуальной защиты; производство неполной разборки и сборки оружия; производство снаряжения магазинов оружия учебными патронами, соблюдение мер безопасности при обращении с огнестрельным оружием и боеприпасами.</a:t>
            </a:r>
          </a:p>
        </p:txBody>
      </p:sp>
      <p:pic>
        <p:nvPicPr>
          <p:cNvPr id="8" name="Picture 5" descr="C:\Users\user\Pictures\тгтк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95" y="50282"/>
            <a:ext cx="765585" cy="765585"/>
          </a:xfrm>
          <a:prstGeom prst="ellipse">
            <a:avLst/>
          </a:prstGeom>
          <a:noFill/>
        </p:spPr>
      </p:pic>
      <p:pic>
        <p:nvPicPr>
          <p:cNvPr id="3075" name="Picture 3" descr="C:\Users\204\Desktop\разговоры\37261c73-f22f-49c7-8146-a9f499ca8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9" y="4160520"/>
            <a:ext cx="3833385" cy="21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204\Desktop\разговоры\71e36a38-cfa9-4c0f-9a6d-df7b66661e3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21" y="236746"/>
            <a:ext cx="3598095" cy="20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Необходимые навыки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" y="1203960"/>
            <a:ext cx="5852160" cy="54559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/>
              <a:t>Модуль Б  Пресечение административных </a:t>
            </a:r>
            <a:r>
              <a:rPr lang="ru-RU" sz="3200" b="1" dirty="0" smtClean="0"/>
              <a:t>правонарушений</a:t>
            </a:r>
          </a:p>
          <a:p>
            <a:pPr marL="0" indent="0">
              <a:buNone/>
            </a:pPr>
            <a:r>
              <a:rPr lang="ru-RU" dirty="0"/>
              <a:t>ПК 1.1. Юридически квалифицировать факты, события и обстоятельства. Принимать решения и совершать юридические действия в точном соответствии с законом.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ПК </a:t>
            </a:r>
            <a:r>
              <a:rPr lang="ru-RU" dirty="0"/>
              <a:t>1.2. Обеспечивать соблюдение законодательства субъектами права.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ПК </a:t>
            </a:r>
            <a:r>
              <a:rPr lang="ru-RU" dirty="0"/>
              <a:t>1.4. Обеспечивать законность и правопорядок, безопасность личности, общества и государства, охранять общественный порядок.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ПК </a:t>
            </a:r>
            <a:r>
              <a:rPr lang="ru-RU" dirty="0"/>
              <a:t>1.6. Применять меры административного пресечения правонарушений, включая применение физической силы и специальных средств.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ПК </a:t>
            </a:r>
            <a:r>
              <a:rPr lang="ru-RU" dirty="0"/>
              <a:t>1.13. Осуществлять свою профессиональную деятельность во взаимодействии с сотрудниками правоохранительных органов, органов местного самоуправления, с представителями общественных объединений, с муниципальными органами охраны общественного порядка, трудовыми коллективами, гражданами.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4760" y="1158241"/>
            <a:ext cx="5384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/>
              <a:t>Трудовая функция</a:t>
            </a:r>
          </a:p>
          <a:p>
            <a:r>
              <a:rPr lang="ru-RU" sz="3200" dirty="0"/>
              <a:t>Информирование и нормативно-правовое обеспечение по вопросам охраны общественного порядка и обеспечения безопасности при проведении различных массовых мероприятий, тактика индивидуальных и групповых действий в процессе задержания преступника; оформление служебную документации: оперативно-розыскной и административно-процессуальной, понимание и применение профессиональной терминологии в области правоохранительной деятельности</a:t>
            </a:r>
          </a:p>
        </p:txBody>
      </p:sp>
      <p:pic>
        <p:nvPicPr>
          <p:cNvPr id="6" name="Picture 5" descr="C:\Users\user\Pictures\тгтк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95" y="50282"/>
            <a:ext cx="765585" cy="765585"/>
          </a:xfrm>
          <a:prstGeom prst="ellipse">
            <a:avLst/>
          </a:prstGeom>
          <a:noFill/>
        </p:spPr>
      </p:pic>
      <p:pic>
        <p:nvPicPr>
          <p:cNvPr id="4098" name="Picture 2" descr="C:\Users\204\Desktop\разговоры\66ffc3f4-a11a-4fa1-8b27-2b3a7a3a7f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55" y="4574774"/>
            <a:ext cx="3656805" cy="1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98" y="0"/>
            <a:ext cx="10515600" cy="1325563"/>
          </a:xfrm>
        </p:spPr>
        <p:txBody>
          <a:bodyPr/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Необходимые навыки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60" y="1188721"/>
            <a:ext cx="5384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/>
              <a:t>Модуль В  Раскрытие и расследование </a:t>
            </a:r>
            <a:r>
              <a:rPr lang="ru-RU" sz="3800" b="1" dirty="0" smtClean="0"/>
              <a:t>преступлений</a:t>
            </a:r>
          </a:p>
          <a:p>
            <a:r>
              <a:rPr lang="ru-RU" dirty="0"/>
              <a:t>ПК 1.1. Юридически квалифицировать факты, события и обстоятельства. Принимать решения и совершать юридические действия в точном соответствии с законом. </a:t>
            </a:r>
            <a:endParaRPr lang="ru-RU" dirty="0" smtClean="0"/>
          </a:p>
          <a:p>
            <a:r>
              <a:rPr lang="ru-RU" dirty="0" smtClean="0"/>
              <a:t>ПК </a:t>
            </a:r>
            <a:r>
              <a:rPr lang="ru-RU" dirty="0"/>
              <a:t>1.7. Обеспечивать выявление, раскрытие и расследование преступлений и иных правонарушений в соответствии с профилем подготовки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ПК 1.8. Осуществлять технико-криминалистическое и специальное техническое обеспечение оперативно-служебной деятельности.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1720" y="1188721"/>
            <a:ext cx="5532120" cy="52273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/>
              <a:t>Трудовая </a:t>
            </a:r>
            <a:r>
              <a:rPr lang="ru-RU" sz="3200" b="1" dirty="0" smtClean="0"/>
              <a:t>функция</a:t>
            </a:r>
          </a:p>
          <a:p>
            <a:r>
              <a:rPr lang="ru-RU" sz="2900" dirty="0"/>
              <a:t>Выяснение места, время и способа совершения преступления, данные (приметы) о подозреваемом в совершении преступления, обеспечение охраны места происшествия; ориентирование на местности, составление план-схему, чертеж места происшествия, рисунки следов преступления, зарисовка объектов, имеющих отношение к преступному деянию; осуществление охраны места происшествия; понимание и применение профессиональной терминологии в области правоохранительной деятельности, применение криминалистической техники в работе со следами; осуществление фотографирования и видеозаписи; изготовление слепков и копии объемных и поверхностных следов, их предварительное исследование,  составление фоторобота и ориентировки разыскиваемого лица; решение с использованием компьютерной техники различных служебных задач.</a:t>
            </a:r>
          </a:p>
        </p:txBody>
      </p:sp>
      <p:pic>
        <p:nvPicPr>
          <p:cNvPr id="6" name="Picture 5" descr="C:\Users\user\Pictures\тгтк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95" y="50282"/>
            <a:ext cx="765585" cy="765585"/>
          </a:xfrm>
          <a:prstGeom prst="ellipse">
            <a:avLst/>
          </a:prstGeom>
          <a:noFill/>
        </p:spPr>
      </p:pic>
      <p:pic>
        <p:nvPicPr>
          <p:cNvPr id="5122" name="Picture 2" descr="C:\Users\204\Desktop\разговоры\c410c21f-0fc3-464b-a037-e104b7529c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80" y="4435811"/>
            <a:ext cx="3789960" cy="214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7" y="0"/>
            <a:ext cx="10515600" cy="1325563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Необходимые навыки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5095" y="1158241"/>
            <a:ext cx="5384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Модуль Г Начальная военная и физическая </a:t>
            </a:r>
            <a:r>
              <a:rPr lang="ru-RU" b="1" dirty="0" smtClean="0"/>
              <a:t>подготовка</a:t>
            </a:r>
          </a:p>
          <a:p>
            <a:r>
              <a:rPr lang="ru-RU" dirty="0"/>
              <a:t>ПК 1.5. Осуществлять оперативно-служебные мероприятия в соответствии с профилем подготовки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ПК </a:t>
            </a:r>
            <a:r>
              <a:rPr lang="ru-RU" dirty="0"/>
              <a:t>1.8. Осуществлять технико-криминалистическое и специальное техническое обеспечение оперативно-служебной деятельности. </a:t>
            </a:r>
            <a:endParaRPr lang="ru-RU" dirty="0" smtClean="0"/>
          </a:p>
          <a:p>
            <a:r>
              <a:rPr lang="ru-RU" dirty="0" smtClean="0"/>
              <a:t>ПК </a:t>
            </a:r>
            <a:r>
              <a:rPr lang="ru-RU" dirty="0"/>
              <a:t>1.9. Оказывать первую (доврачебную) медицинскую помощь.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6520" y="1112521"/>
            <a:ext cx="5638800" cy="5745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/>
              <a:t>Трудовая функция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нормативов по физической и профессионально-прикладной физической подготовке, предусмотренных для сотрудников правоохранительных органов; проведение схватки без оружия, с оружием, подручными средствами, осуществление задержания лица с применения физической силы, осуществление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пострадавшим и лицам, получившим телесные повреждения в результате применения оружия и специальных средств, производство снаряжения магазинов оружия учебными патронами, соблюдение мер безопасности при обращении с огнестрельным оружием и боеприпасами,  выполнение упражнения по использованию средств индивидуальной защиты.</a:t>
            </a:r>
          </a:p>
        </p:txBody>
      </p:sp>
      <p:pic>
        <p:nvPicPr>
          <p:cNvPr id="6" name="Picture 5" descr="C:\Users\user\Pictures\тгтк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95" y="50282"/>
            <a:ext cx="765585" cy="76558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9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98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dirty="0">
                <a:cs typeface="Times New Roman" panose="02020603050405020304" pitchFamily="18" charset="0"/>
              </a:rPr>
              <a:t>Необходимые навыки</a:t>
            </a:r>
            <a:endParaRPr lang="ru-RU" sz="3200" dirty="0"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Модуль Д Обеспечение безопасности и антитеррористической </a:t>
            </a:r>
            <a:r>
              <a:rPr lang="ru-RU" b="1" dirty="0" smtClean="0"/>
              <a:t>устойчивости</a:t>
            </a:r>
          </a:p>
          <a:p>
            <a:r>
              <a:rPr lang="ru-RU" dirty="0"/>
              <a:t>ПК 1.4. Обеспечивать законность и правопорядок, безопасность личности, общества и государства, охранять общественный порядок. </a:t>
            </a:r>
            <a:endParaRPr lang="ru-RU" dirty="0" smtClean="0"/>
          </a:p>
          <a:p>
            <a:r>
              <a:rPr lang="ru-RU" dirty="0" smtClean="0"/>
              <a:t>ПК </a:t>
            </a:r>
            <a:r>
              <a:rPr lang="ru-RU" dirty="0"/>
              <a:t>1.7. Обеспечивать выявление, раскрытие и расследование преступлений и иных правонарушений в соответствии с профилем </a:t>
            </a:r>
            <a:r>
              <a:rPr lang="ru-RU" dirty="0" smtClean="0"/>
              <a:t>подготовки</a:t>
            </a:r>
          </a:p>
          <a:p>
            <a:r>
              <a:rPr lang="ru-RU" dirty="0" smtClean="0"/>
              <a:t>ПК </a:t>
            </a:r>
            <a:r>
              <a:rPr lang="ru-RU" dirty="0"/>
              <a:t>1.8. Осуществлять технико-криминалистическое и специальное техническое обеспечение оперативно-служебной 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81040" cy="5257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Трудовая функция</a:t>
            </a:r>
          </a:p>
          <a:p>
            <a:r>
              <a:rPr lang="ru-RU" dirty="0"/>
              <a:t>Выяснение места, время и способа совершения преступления, данные (приметы) о подозреваемом в совершении преступления, обеспечение охраны места происшествия; ориентирование на местности, составление план-схемы, чертеж места происшествия, рисунков следов преступления, зарисовка объектов, имеющих отношение к преступному деянию; решение с использованием компьютерной техники различных служебных задач, приводить в исполнение решения и постановления, оформление </a:t>
            </a:r>
            <a:r>
              <a:rPr lang="ru-RU" dirty="0" smtClean="0"/>
              <a:t>служебной </a:t>
            </a:r>
            <a:r>
              <a:rPr lang="ru-RU" dirty="0"/>
              <a:t>документации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:\Users\user\Pictures\тгтк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95" y="50282"/>
            <a:ext cx="765585" cy="76558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1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Работодатели-партнеры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ea typeface="+mj-ea"/>
                <a:cs typeface="+mj-cs"/>
              </a:rPr>
              <a:t>УМВД России по Тульской области </a:t>
            </a:r>
          </a:p>
          <a:p>
            <a:r>
              <a:rPr lang="ru-RU" dirty="0">
                <a:ea typeface="+mj-ea"/>
                <a:cs typeface="+mj-cs"/>
              </a:rPr>
              <a:t>Следственное управление Следственного комитета России по Тульской области </a:t>
            </a:r>
          </a:p>
          <a:p>
            <a:r>
              <a:rPr lang="ru-RU" dirty="0">
                <a:ea typeface="+mj-ea"/>
                <a:cs typeface="+mj-cs"/>
              </a:rPr>
              <a:t>Управление Федеральной службы судебных приставов по Тульской области </a:t>
            </a:r>
          </a:p>
          <a:p>
            <a:r>
              <a:rPr lang="ru-RU" dirty="0">
                <a:ea typeface="+mj-ea"/>
                <a:cs typeface="+mj-cs"/>
              </a:rPr>
              <a:t>Управление Федеральной службы исполнения наказаний по Тульской области </a:t>
            </a:r>
          </a:p>
          <a:p>
            <a:r>
              <a:rPr lang="ru-RU" dirty="0">
                <a:ea typeface="+mj-ea"/>
                <a:cs typeface="+mj-cs"/>
              </a:rPr>
              <a:t>Управление Федеральной службы войск национальной гвардии Российской Федерации по Тульской области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306304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</TotalTime>
  <Words>776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1_Тема Office</vt:lpstr>
      <vt:lpstr>Презентация PowerPoint</vt:lpstr>
      <vt:lpstr>О компетенции «Правоохранительная деятельность (Полицейский)» </vt:lpstr>
      <vt:lpstr>Описание конкурсного задания</vt:lpstr>
      <vt:lpstr>Необходимые навыки</vt:lpstr>
      <vt:lpstr>Необходимые навыки</vt:lpstr>
      <vt:lpstr>Необходимые навыки</vt:lpstr>
      <vt:lpstr>Необходимые навыки</vt:lpstr>
      <vt:lpstr>Необходимые навыки</vt:lpstr>
      <vt:lpstr>Работодатели-партнеры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40.02.02 Правоохранительная деятельность</dc:title>
  <dc:creator>admin</dc:creator>
  <cp:lastModifiedBy>stud9</cp:lastModifiedBy>
  <cp:revision>61</cp:revision>
  <dcterms:created xsi:type="dcterms:W3CDTF">2023-03-13T06:25:16Z</dcterms:created>
  <dcterms:modified xsi:type="dcterms:W3CDTF">2023-03-23T09:38:42Z</dcterms:modified>
</cp:coreProperties>
</file>