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102" autoAdjust="0"/>
    <p:restoredTop sz="94660"/>
  </p:normalViewPr>
  <p:slideViewPr>
    <p:cSldViewPr snapToGrid="0">
      <p:cViewPr>
        <p:scale>
          <a:sx n="100" d="100"/>
          <a:sy n="100" d="100"/>
        </p:scale>
        <p:origin x="-600" y="2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9A829-8BE5-4D4B-BADC-72FEFD33A91F}" type="datetimeFigureOut">
              <a:rPr lang="ru-RU" smtClean="0"/>
              <a:t>06.10.2023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B6030-A667-4785-B638-DC093EC502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40876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9A829-8BE5-4D4B-BADC-72FEFD33A91F}" type="datetimeFigureOut">
              <a:rPr lang="ru-RU" smtClean="0"/>
              <a:t>06.10.2023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B6030-A667-4785-B638-DC093EC502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501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9A829-8BE5-4D4B-BADC-72FEFD33A91F}" type="datetimeFigureOut">
              <a:rPr lang="ru-RU" smtClean="0"/>
              <a:t>06.10.2023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B6030-A667-4785-B638-DC093EC502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4080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9A829-8BE5-4D4B-BADC-72FEFD33A91F}" type="datetimeFigureOut">
              <a:rPr lang="ru-RU" smtClean="0"/>
              <a:t>06.10.2023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B6030-A667-4785-B638-DC093EC502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54273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9A829-8BE5-4D4B-BADC-72FEFD33A91F}" type="datetimeFigureOut">
              <a:rPr lang="ru-RU" smtClean="0"/>
              <a:t>06.10.2023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B6030-A667-4785-B638-DC093EC502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23658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9A829-8BE5-4D4B-BADC-72FEFD33A91F}" type="datetimeFigureOut">
              <a:rPr lang="ru-RU" smtClean="0"/>
              <a:t>06.10.2023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B6030-A667-4785-B638-DC093EC502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54269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9A829-8BE5-4D4B-BADC-72FEFD33A91F}" type="datetimeFigureOut">
              <a:rPr lang="ru-RU" smtClean="0"/>
              <a:t>06.10.2023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B6030-A667-4785-B638-DC093EC502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73983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9A829-8BE5-4D4B-BADC-72FEFD33A91F}" type="datetimeFigureOut">
              <a:rPr lang="ru-RU" smtClean="0"/>
              <a:t>06.10.2023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B6030-A667-4785-B638-DC093EC502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4761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9A829-8BE5-4D4B-BADC-72FEFD33A91F}" type="datetimeFigureOut">
              <a:rPr lang="ru-RU" smtClean="0"/>
              <a:t>06.10.2023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B6030-A667-4785-B638-DC093EC502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84676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9A829-8BE5-4D4B-BADC-72FEFD33A91F}" type="datetimeFigureOut">
              <a:rPr lang="ru-RU" smtClean="0"/>
              <a:t>06.10.2023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B6030-A667-4785-B638-DC093EC502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6649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9A829-8BE5-4D4B-BADC-72FEFD33A91F}" type="datetimeFigureOut">
              <a:rPr lang="ru-RU" smtClean="0"/>
              <a:t>06.10.2023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B6030-A667-4785-B638-DC093EC502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0665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59A829-8BE5-4D4B-BADC-72FEFD33A91F}" type="datetimeFigureOut">
              <a:rPr lang="ru-RU" smtClean="0"/>
              <a:t>06.10.2023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2B6030-A667-4785-B638-DC093EC502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64750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jpe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14477" y="308578"/>
            <a:ext cx="4482688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1600" b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tserrat" panose="00000500000000000000" pitchFamily="2" charset="-52"/>
              </a:rPr>
              <a:t>КАРЬЕРНАЯ КАРТА</a:t>
            </a:r>
          </a:p>
          <a:p>
            <a:r>
              <a:rPr lang="ru-RU" sz="16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tserrat" panose="00000500000000000000" pitchFamily="2" charset="-52"/>
              </a:rPr>
              <a:t>ОПЕРАТОРА ИНФОРМАЦИОННЫХ СИСТЕМ И РЕСУРСОВ</a:t>
            </a:r>
            <a:endParaRPr lang="ru-RU" sz="1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ontserrat" panose="00000500000000000000" pitchFamily="2" charset="-52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72667" y="260059"/>
            <a:ext cx="3790559" cy="113642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Montserrat" panose="00000500000000000000" pitchFamily="2" charset="-52"/>
              </a:rPr>
              <a:t>09.01.03 </a:t>
            </a:r>
            <a:r>
              <a:rPr lang="ru-RU" dirty="0" smtClean="0">
                <a:latin typeface="Montserrat" panose="00000500000000000000" pitchFamily="2" charset="-52"/>
              </a:rPr>
              <a:t>Оператор</a:t>
            </a:r>
            <a:r>
              <a:rPr lang="en-US" dirty="0" smtClean="0">
                <a:latin typeface="Montserrat" panose="00000500000000000000" pitchFamily="2" charset="-52"/>
              </a:rPr>
              <a:t> </a:t>
            </a:r>
            <a:r>
              <a:rPr lang="ru-RU" dirty="0" smtClean="0">
                <a:latin typeface="Montserrat" panose="00000500000000000000" pitchFamily="2" charset="-52"/>
              </a:rPr>
              <a:t>информационных </a:t>
            </a:r>
            <a:r>
              <a:rPr lang="ru-RU" dirty="0">
                <a:latin typeface="Montserrat" panose="00000500000000000000" pitchFamily="2" charset="-52"/>
              </a:rPr>
              <a:t>систем </a:t>
            </a:r>
            <a:r>
              <a:rPr lang="en-US" dirty="0" smtClean="0">
                <a:latin typeface="Montserrat" panose="00000500000000000000" pitchFamily="2" charset="-52"/>
              </a:rPr>
              <a:t/>
            </a:r>
            <a:br>
              <a:rPr lang="en-US" dirty="0" smtClean="0">
                <a:latin typeface="Montserrat" panose="00000500000000000000" pitchFamily="2" charset="-52"/>
              </a:rPr>
            </a:br>
            <a:r>
              <a:rPr lang="ru-RU" dirty="0" smtClean="0">
                <a:latin typeface="Montserrat" panose="00000500000000000000" pitchFamily="2" charset="-52"/>
              </a:rPr>
              <a:t>и </a:t>
            </a:r>
            <a:r>
              <a:rPr lang="ru-RU" dirty="0">
                <a:latin typeface="Montserrat" panose="00000500000000000000" pitchFamily="2" charset="-52"/>
              </a:rPr>
              <a:t>ресурсов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934275" y="260059"/>
            <a:ext cx="830511" cy="385894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Montserrat" panose="00000500000000000000" pitchFamily="2" charset="-52"/>
              </a:rPr>
              <a:t>ТУЛА</a:t>
            </a:r>
            <a:endParaRPr lang="ru-RU" sz="1600" b="1" dirty="0">
              <a:latin typeface="Montserrat" panose="00000500000000000000" pitchFamily="2" charset="-52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757030" y="310394"/>
            <a:ext cx="244357" cy="330246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8883941" y="619665"/>
            <a:ext cx="996734" cy="385894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Montserrat" panose="00000500000000000000" pitchFamily="2" charset="-52"/>
              </a:rPr>
              <a:t>4</a:t>
            </a:r>
            <a:r>
              <a:rPr lang="ru-RU" b="1" dirty="0" smtClean="0">
                <a:latin typeface="Montserrat" panose="00000500000000000000" pitchFamily="2" charset="-52"/>
              </a:rPr>
              <a:t>0000</a:t>
            </a:r>
            <a:endParaRPr lang="ru-RU" b="1" dirty="0">
              <a:latin typeface="Montserrat" panose="00000500000000000000" pitchFamily="2" charset="-52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711966" y="930183"/>
            <a:ext cx="1588680" cy="493968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800" dirty="0" smtClean="0">
                <a:latin typeface="Montserrat" panose="00000500000000000000" pitchFamily="2" charset="-52"/>
              </a:rPr>
              <a:t>Средний уровень зарплаты </a:t>
            </a:r>
            <a:r>
              <a:rPr lang="ru-RU" sz="800" dirty="0" smtClean="0">
                <a:latin typeface="Montserrat" panose="00000500000000000000" pitchFamily="2" charset="-52"/>
              </a:rPr>
              <a:t>по </a:t>
            </a:r>
            <a:r>
              <a:rPr lang="ru-RU" sz="800" dirty="0" smtClean="0">
                <a:latin typeface="Montserrat" panose="00000500000000000000" pitchFamily="2" charset="-52"/>
              </a:rPr>
              <a:t>региону</a:t>
            </a:r>
            <a:endParaRPr lang="ru-RU" sz="800" dirty="0">
              <a:latin typeface="Montserrat" panose="00000500000000000000" pitchFamily="2" charset="-52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571" y="1454360"/>
            <a:ext cx="1022360" cy="637999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1221530" y="1289738"/>
            <a:ext cx="2169369" cy="385894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Montserrat" panose="00000500000000000000" pitchFamily="2" charset="-52"/>
              </a:rPr>
              <a:t>ЧЕМУ НАУЧИМ</a:t>
            </a:r>
            <a:endParaRPr lang="ru-RU" sz="1600" b="1" dirty="0">
              <a:latin typeface="Montserrat" panose="00000500000000000000" pitchFamily="2" charset="-52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0993" y="678388"/>
            <a:ext cx="310393" cy="310393"/>
          </a:xfrm>
          <a:prstGeom prst="rect">
            <a:avLst/>
          </a:prstGeom>
        </p:spPr>
      </p:pic>
      <p:sp>
        <p:nvSpPr>
          <p:cNvPr id="53" name="Прямоугольник 52"/>
          <p:cNvSpPr/>
          <p:nvPr/>
        </p:nvSpPr>
        <p:spPr>
          <a:xfrm>
            <a:off x="395809" y="5389788"/>
            <a:ext cx="2600589" cy="525308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400" b="1" dirty="0" smtClean="0">
                <a:latin typeface="Montserrat" panose="00000500000000000000" pitchFamily="2" charset="-52"/>
              </a:rPr>
              <a:t>После окончания</a:t>
            </a:r>
          </a:p>
          <a:p>
            <a:r>
              <a:rPr lang="ru-RU" sz="1400" b="1" dirty="0" smtClean="0">
                <a:latin typeface="Montserrat" panose="00000500000000000000" pitchFamily="2" charset="-52"/>
              </a:rPr>
              <a:t>обучения ты получишь</a:t>
            </a:r>
            <a:endParaRPr lang="ru-RU" sz="1400" b="1" dirty="0">
              <a:latin typeface="Montserrat" panose="00000500000000000000" pitchFamily="2" charset="-52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395808" y="6026653"/>
            <a:ext cx="2600589" cy="411061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000" dirty="0">
                <a:latin typeface="Montserrat" panose="00000500000000000000" pitchFamily="2" charset="-52"/>
              </a:rPr>
              <a:t>Диплом с присвоением квалификации «</a:t>
            </a:r>
            <a:r>
              <a:rPr lang="ru-RU" sz="1000" dirty="0" smtClean="0">
                <a:latin typeface="Montserrat" panose="00000500000000000000" pitchFamily="2" charset="-52"/>
              </a:rPr>
              <a:t>Оператор</a:t>
            </a:r>
            <a:r>
              <a:rPr lang="en-US" sz="1000" dirty="0" smtClean="0">
                <a:latin typeface="Montserrat" panose="00000500000000000000" pitchFamily="2" charset="-52"/>
              </a:rPr>
              <a:t> </a:t>
            </a:r>
            <a:r>
              <a:rPr lang="ru-RU" sz="1000" dirty="0" smtClean="0">
                <a:latin typeface="Montserrat" panose="00000500000000000000" pitchFamily="2" charset="-52"/>
              </a:rPr>
              <a:t>информационных </a:t>
            </a:r>
            <a:r>
              <a:rPr lang="ru-RU" sz="1000" dirty="0">
                <a:latin typeface="Montserrat" panose="00000500000000000000" pitchFamily="2" charset="-52"/>
              </a:rPr>
              <a:t>систем и </a:t>
            </a:r>
            <a:r>
              <a:rPr lang="ru-RU" sz="1000" dirty="0" smtClean="0">
                <a:latin typeface="Montserrat" panose="00000500000000000000" pitchFamily="2" charset="-52"/>
              </a:rPr>
              <a:t>ресурсов»</a:t>
            </a:r>
            <a:endParaRPr lang="ru-RU" sz="1000" dirty="0">
              <a:latin typeface="Montserrat" panose="00000500000000000000" pitchFamily="2" charset="-52"/>
            </a:endParaRPr>
          </a:p>
        </p:txBody>
      </p:sp>
      <p:pic>
        <p:nvPicPr>
          <p:cNvPr id="56" name="Рисунок 5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9679" y="112530"/>
            <a:ext cx="1193348" cy="1130905"/>
          </a:xfrm>
          <a:prstGeom prst="rect">
            <a:avLst/>
          </a:prstGeom>
        </p:spPr>
      </p:pic>
      <p:sp>
        <p:nvSpPr>
          <p:cNvPr id="57" name="Прямоугольник 56"/>
          <p:cNvSpPr/>
          <p:nvPr/>
        </p:nvSpPr>
        <p:spPr>
          <a:xfrm>
            <a:off x="2767001" y="5178441"/>
            <a:ext cx="3678324" cy="46431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200" b="1" dirty="0" smtClean="0">
                <a:latin typeface="Montserrat" panose="00000500000000000000" pitchFamily="2" charset="-52"/>
              </a:rPr>
              <a:t>ПОЧЕМУ ВЫБИРАЮТ ПРОФЕССИОНАЛИТЕТ</a:t>
            </a:r>
            <a:endParaRPr lang="ru-RU" sz="1200" b="1" dirty="0">
              <a:latin typeface="Montserrat" panose="00000500000000000000" pitchFamily="2" charset="-52"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2915185" y="5658865"/>
            <a:ext cx="3698899" cy="33180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200" dirty="0" smtClean="0">
                <a:latin typeface="Montserrat" panose="00000500000000000000" pitchFamily="2" charset="-52"/>
              </a:rPr>
              <a:t>Практикоориентированное обучение на современном оборудовании</a:t>
            </a:r>
            <a:endParaRPr lang="ru-RU" sz="1200" dirty="0">
              <a:latin typeface="Montserrat" panose="00000500000000000000" pitchFamily="2" charset="-52"/>
            </a:endParaRPr>
          </a:p>
        </p:txBody>
      </p:sp>
      <p:sp>
        <p:nvSpPr>
          <p:cNvPr id="60" name="Овал 59"/>
          <p:cNvSpPr/>
          <p:nvPr/>
        </p:nvSpPr>
        <p:spPr>
          <a:xfrm>
            <a:off x="2846252" y="5675588"/>
            <a:ext cx="92279" cy="99828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Montserrat" panose="00000500000000000000" pitchFamily="2" charset="-52"/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2915185" y="6122611"/>
            <a:ext cx="3335986" cy="26924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200" dirty="0" smtClean="0">
                <a:latin typeface="Montserrat" panose="00000500000000000000" pitchFamily="2" charset="-52"/>
              </a:rPr>
              <a:t>Работа на современном оборудовании с прикладным программным обеспечением</a:t>
            </a:r>
            <a:endParaRPr lang="ru-RU" sz="1200" dirty="0">
              <a:latin typeface="Montserrat" panose="00000500000000000000" pitchFamily="2" charset="-52"/>
            </a:endParaRPr>
          </a:p>
        </p:txBody>
      </p:sp>
      <p:sp>
        <p:nvSpPr>
          <p:cNvPr id="64" name="Овал 63"/>
          <p:cNvSpPr/>
          <p:nvPr/>
        </p:nvSpPr>
        <p:spPr>
          <a:xfrm>
            <a:off x="2846557" y="6029869"/>
            <a:ext cx="92279" cy="99828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Montserrat" panose="00000500000000000000" pitchFamily="2" charset="-52"/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9604526" y="4103614"/>
            <a:ext cx="2550017" cy="1012047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00" b="1" dirty="0" smtClean="0">
                <a:latin typeface="Montserrat" panose="00000500000000000000" pitchFamily="2" charset="-52"/>
              </a:rPr>
              <a:t>ГПОУ ТО «Тульский государственный технологический колледж»</a:t>
            </a:r>
          </a:p>
          <a:p>
            <a:pPr algn="ctr"/>
            <a:r>
              <a:rPr lang="ru-RU" sz="900" dirty="0" smtClean="0">
                <a:latin typeface="Montserrat" panose="00000500000000000000" pitchFamily="2" charset="-52"/>
              </a:rPr>
              <a:t>г. Тула, ул. 7-ой Полюсный проезд, д. 16</a:t>
            </a:r>
          </a:p>
          <a:p>
            <a:pPr algn="ctr"/>
            <a:r>
              <a:rPr lang="ru-RU" sz="900" dirty="0" smtClean="0">
                <a:latin typeface="Montserrat" panose="00000500000000000000" pitchFamily="2" charset="-52"/>
              </a:rPr>
              <a:t>+7(4872)39-19-00</a:t>
            </a:r>
          </a:p>
          <a:p>
            <a:pPr algn="ctr"/>
            <a:r>
              <a:rPr lang="en-US" sz="900" dirty="0" smtClean="0">
                <a:latin typeface="Montserrat" panose="00000500000000000000" pitchFamily="2" charset="-52"/>
              </a:rPr>
              <a:t>https://www.tgtk-tula.ru</a:t>
            </a:r>
            <a:endParaRPr lang="ru-RU" sz="900" dirty="0">
              <a:latin typeface="Montserrat" panose="00000500000000000000" pitchFamily="2" charset="-52"/>
            </a:endParaRPr>
          </a:p>
        </p:txBody>
      </p:sp>
      <p:pic>
        <p:nvPicPr>
          <p:cNvPr id="73" name="Рисунок 7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0950" y="5207824"/>
            <a:ext cx="1275495" cy="1263900"/>
          </a:xfrm>
          <a:prstGeom prst="rect">
            <a:avLst/>
          </a:prstGeom>
        </p:spPr>
      </p:pic>
      <p:sp>
        <p:nvSpPr>
          <p:cNvPr id="69" name="Прямоугольник 68"/>
          <p:cNvSpPr/>
          <p:nvPr/>
        </p:nvSpPr>
        <p:spPr>
          <a:xfrm>
            <a:off x="1312721" y="1620835"/>
            <a:ext cx="4770052" cy="8990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 anchorCtr="0"/>
          <a:lstStyle/>
          <a:p>
            <a:pPr marL="171450" indent="-171450">
              <a:buClr>
                <a:schemeClr val="accent2">
                  <a:lumMod val="50000"/>
                </a:schemeClr>
              </a:buClr>
              <a:buSzPct val="120000"/>
              <a:buBlip>
                <a:blip r:embed="rId7"/>
              </a:buBlip>
            </a:pPr>
            <a:r>
              <a:rPr lang="ru-RU" sz="1000" dirty="0">
                <a:latin typeface="Montserrat" panose="00000500000000000000" pitchFamily="2" charset="-52"/>
              </a:rPr>
              <a:t>оформление и компоновка технической документации;</a:t>
            </a:r>
          </a:p>
          <a:p>
            <a:pPr marL="171450" indent="-171450">
              <a:buClr>
                <a:schemeClr val="accent2">
                  <a:lumMod val="50000"/>
                </a:schemeClr>
              </a:buClr>
              <a:buSzPct val="120000"/>
              <a:buBlip>
                <a:blip r:embed="rId7"/>
              </a:buBlip>
            </a:pPr>
            <a:r>
              <a:rPr lang="ru-RU" sz="1000" dirty="0">
                <a:latin typeface="Montserrat" panose="00000500000000000000" pitchFamily="2" charset="-52"/>
              </a:rPr>
              <a:t>техническая обработка и размещение информационных ресурсов на </a:t>
            </a:r>
            <a:r>
              <a:rPr lang="ru-RU" sz="1000" dirty="0" smtClean="0">
                <a:latin typeface="Montserrat" panose="00000500000000000000" pitchFamily="2" charset="-52"/>
              </a:rPr>
              <a:t>сайте;</a:t>
            </a:r>
            <a:endParaRPr lang="ru-RU" sz="1000" dirty="0">
              <a:latin typeface="Montserrat" panose="00000500000000000000" pitchFamily="2" charset="-52"/>
            </a:endParaRPr>
          </a:p>
          <a:p>
            <a:pPr marL="171450" indent="-171450">
              <a:buClr>
                <a:schemeClr val="accent2">
                  <a:lumMod val="50000"/>
                </a:schemeClr>
              </a:buClr>
              <a:buSzPct val="120000"/>
              <a:buBlip>
                <a:blip r:embed="rId7"/>
              </a:buBlip>
            </a:pPr>
            <a:r>
              <a:rPr lang="ru-RU" sz="1000" dirty="0">
                <a:latin typeface="Montserrat" panose="00000500000000000000" pitchFamily="2" charset="-52"/>
              </a:rPr>
              <a:t>подготовка интерфейсной </a:t>
            </a:r>
            <a:r>
              <a:rPr lang="ru-RU" sz="1000" dirty="0" smtClean="0">
                <a:latin typeface="Montserrat" panose="00000500000000000000" pitchFamily="2" charset="-52"/>
              </a:rPr>
              <a:t>графики;</a:t>
            </a:r>
            <a:endParaRPr lang="ru-RU" sz="1000" dirty="0">
              <a:latin typeface="Montserrat" panose="00000500000000000000" pitchFamily="2" charset="-52"/>
            </a:endParaRPr>
          </a:p>
          <a:p>
            <a:pPr marL="171450" indent="-171450">
              <a:buClr>
                <a:schemeClr val="accent2">
                  <a:lumMod val="50000"/>
                </a:schemeClr>
              </a:buClr>
              <a:buSzPct val="120000"/>
              <a:buBlip>
                <a:blip r:embed="rId7"/>
              </a:buBlip>
            </a:pPr>
            <a:r>
              <a:rPr lang="ru-RU" sz="1000" dirty="0">
                <a:latin typeface="Montserrat" panose="00000500000000000000" pitchFamily="2" charset="-52"/>
              </a:rPr>
              <a:t>подготовка, техническая обработка и размещение контента электронного </a:t>
            </a:r>
            <a:r>
              <a:rPr lang="ru-RU" sz="1000" dirty="0" smtClean="0">
                <a:latin typeface="Montserrat" panose="00000500000000000000" pitchFamily="2" charset="-52"/>
              </a:rPr>
              <a:t>документооборота.</a:t>
            </a:r>
            <a:endParaRPr lang="ru-RU" sz="1000" dirty="0">
              <a:latin typeface="Montserrat" panose="00000500000000000000" pitchFamily="2" charset="-52"/>
            </a:endParaRPr>
          </a:p>
        </p:txBody>
      </p:sp>
      <p:pic>
        <p:nvPicPr>
          <p:cNvPr id="55" name="Рисунок 5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62670" y="4678695"/>
            <a:ext cx="1640622" cy="837330"/>
          </a:xfrm>
          <a:prstGeom prst="rect">
            <a:avLst/>
          </a:prstGeom>
        </p:spPr>
      </p:pic>
      <p:sp>
        <p:nvSpPr>
          <p:cNvPr id="58" name="Прямоугольник 57"/>
          <p:cNvSpPr/>
          <p:nvPr/>
        </p:nvSpPr>
        <p:spPr>
          <a:xfrm>
            <a:off x="6446636" y="5487008"/>
            <a:ext cx="389213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800" dirty="0">
                <a:latin typeface="Montserrat" panose="00000500000000000000" pitchFamily="2" charset="-52"/>
                <a:cs typeface="Arial" panose="020B0604020202020204" pitchFamily="34" charset="0"/>
              </a:rPr>
              <a:t>В</a:t>
            </a:r>
            <a:r>
              <a:rPr lang="ru-RU" sz="800" dirty="0" smtClean="0">
                <a:latin typeface="Montserrat" panose="00000500000000000000" pitchFamily="2" charset="-52"/>
                <a:cs typeface="Arial" panose="020B0604020202020204" pitchFamily="34" charset="0"/>
              </a:rPr>
              <a:t>едущий </a:t>
            </a:r>
            <a:r>
              <a:rPr lang="ru-RU" sz="800" dirty="0">
                <a:latin typeface="Montserrat" panose="00000500000000000000" pitchFamily="2" charset="-52"/>
                <a:cs typeface="Arial" panose="020B0604020202020204" pitchFamily="34" charset="0"/>
              </a:rPr>
              <a:t>системный интегратор</a:t>
            </a:r>
            <a:r>
              <a:rPr lang="ru-RU" sz="800" b="1" dirty="0">
                <a:latin typeface="Montserrat" panose="00000500000000000000" pitchFamily="2" charset="-52"/>
                <a:cs typeface="Arial" panose="020B0604020202020204" pitchFamily="34" charset="0"/>
              </a:rPr>
              <a:t> </a:t>
            </a:r>
            <a:r>
              <a:rPr lang="ru-RU" sz="800" dirty="0">
                <a:latin typeface="Montserrat" panose="00000500000000000000" pitchFamily="2" charset="-52"/>
                <a:cs typeface="Arial" panose="020B0604020202020204" pitchFamily="34" charset="0"/>
              </a:rPr>
              <a:t>в сфере снабжения высокотехнологичным оборудованием государственных и корпоративных заказчиков, построения систем безопасности, автоматизации, создания веб-приложений и </a:t>
            </a:r>
            <a:r>
              <a:rPr lang="ru-RU" sz="800" dirty="0" smtClean="0">
                <a:latin typeface="Montserrat" panose="00000500000000000000" pitchFamily="2" charset="-52"/>
                <a:cs typeface="Arial" panose="020B0604020202020204" pitchFamily="34" charset="0"/>
              </a:rPr>
              <a:t>мультимедиа-решений</a:t>
            </a:r>
          </a:p>
          <a:p>
            <a:pPr algn="just"/>
            <a:r>
              <a:rPr lang="ru-RU" sz="800" dirty="0" smtClean="0">
                <a:latin typeface="Montserrat" panose="00000500000000000000" pitchFamily="2" charset="-52"/>
                <a:cs typeface="Arial" panose="020B0604020202020204" pitchFamily="34" charset="0"/>
              </a:rPr>
              <a:t>Предоставляет профессиональные </a:t>
            </a:r>
            <a:r>
              <a:rPr lang="ru-RU" sz="800" dirty="0">
                <a:latin typeface="Montserrat" panose="00000500000000000000" pitchFamily="2" charset="-52"/>
                <a:cs typeface="Arial" panose="020B0604020202020204" pitchFamily="34" charset="0"/>
              </a:rPr>
              <a:t>эффективные и рациональные решения в области информационных технологий и безопасности, тем самым </a:t>
            </a:r>
            <a:r>
              <a:rPr lang="ru-RU" sz="800" dirty="0" smtClean="0">
                <a:latin typeface="Montserrat" panose="00000500000000000000" pitchFamily="2" charset="-52"/>
                <a:cs typeface="Arial" panose="020B0604020202020204" pitchFamily="34" charset="0"/>
              </a:rPr>
              <a:t>способствуют  </a:t>
            </a:r>
            <a:r>
              <a:rPr lang="ru-RU" sz="800" dirty="0">
                <a:latin typeface="Montserrat" panose="00000500000000000000" pitchFamily="2" charset="-52"/>
                <a:cs typeface="Arial" panose="020B0604020202020204" pitchFamily="34" charset="0"/>
              </a:rPr>
              <a:t>повышению комфорта и благосостояния граждан и росту национальной экономики.</a:t>
            </a:r>
          </a:p>
        </p:txBody>
      </p:sp>
      <p:pic>
        <p:nvPicPr>
          <p:cNvPr id="61" name="Рисунок 6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3938" y="4368547"/>
            <a:ext cx="866615" cy="866615"/>
          </a:xfrm>
          <a:prstGeom prst="rect">
            <a:avLst/>
          </a:prstGeom>
        </p:spPr>
      </p:pic>
      <p:sp>
        <p:nvSpPr>
          <p:cNvPr id="62" name="Прямоугольник 61"/>
          <p:cNvSpPr/>
          <p:nvPr/>
        </p:nvSpPr>
        <p:spPr>
          <a:xfrm>
            <a:off x="1610732" y="4117455"/>
            <a:ext cx="1165493" cy="27392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latin typeface="Montserrat" panose="00000500000000000000" pitchFamily="2" charset="-52"/>
              </a:rPr>
              <a:t>30000 - </a:t>
            </a:r>
            <a:r>
              <a:rPr lang="en-US" sz="1000" dirty="0" smtClean="0">
                <a:latin typeface="Montserrat" panose="00000500000000000000" pitchFamily="2" charset="-52"/>
              </a:rPr>
              <a:t>4</a:t>
            </a:r>
            <a:r>
              <a:rPr lang="ru-RU" sz="1000" dirty="0" smtClean="0">
                <a:latin typeface="Montserrat" panose="00000500000000000000" pitchFamily="2" charset="-52"/>
              </a:rPr>
              <a:t>0000</a:t>
            </a:r>
            <a:endParaRPr lang="ru-RU" sz="1000" dirty="0">
              <a:latin typeface="Montserrat" panose="00000500000000000000" pitchFamily="2" charset="-52"/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139830" y="3590065"/>
            <a:ext cx="1266131" cy="985565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000" b="1" dirty="0" smtClean="0">
                <a:latin typeface="Montserrat" panose="00000500000000000000" pitchFamily="2" charset="-52"/>
              </a:rPr>
              <a:t>Студент</a:t>
            </a:r>
          </a:p>
          <a:p>
            <a:pPr algn="ctr"/>
            <a:r>
              <a:rPr lang="ru-RU" sz="1000" dirty="0" smtClean="0">
                <a:latin typeface="Montserrat" panose="00000500000000000000" pitchFamily="2" charset="-52"/>
              </a:rPr>
              <a:t>16 лет</a:t>
            </a:r>
            <a:endParaRPr lang="en-US" sz="1000" dirty="0" smtClean="0">
              <a:latin typeface="Montserrat" panose="00000500000000000000" pitchFamily="2" charset="-52"/>
            </a:endParaRPr>
          </a:p>
          <a:p>
            <a:pPr algn="ctr"/>
            <a:r>
              <a:rPr lang="ru-RU" sz="1000" b="1" dirty="0">
                <a:solidFill>
                  <a:srgbClr val="FF0000"/>
                </a:solidFill>
                <a:latin typeface="Montserrat" panose="00000500000000000000" pitchFamily="2" charset="-52"/>
              </a:rPr>
              <a:t>1</a:t>
            </a:r>
            <a:r>
              <a:rPr lang="en-US" sz="1000" b="1" dirty="0" smtClean="0">
                <a:solidFill>
                  <a:srgbClr val="FF0000"/>
                </a:solidFill>
                <a:latin typeface="Montserrat" panose="00000500000000000000" pitchFamily="2" charset="-52"/>
              </a:rPr>
              <a:t> </a:t>
            </a:r>
            <a:r>
              <a:rPr lang="ru-RU" sz="1000" b="1" dirty="0" smtClean="0">
                <a:solidFill>
                  <a:srgbClr val="FF0000"/>
                </a:solidFill>
                <a:latin typeface="Montserrat" panose="00000500000000000000" pitchFamily="2" charset="-52"/>
              </a:rPr>
              <a:t>г. 10 мес.</a:t>
            </a:r>
            <a:endParaRPr lang="ru-RU" sz="1000" b="1" dirty="0">
              <a:solidFill>
                <a:srgbClr val="FF0000"/>
              </a:solidFill>
              <a:latin typeface="Montserrat" panose="00000500000000000000" pitchFamily="2" charset="-52"/>
            </a:endParaRPr>
          </a:p>
        </p:txBody>
      </p:sp>
      <p:sp>
        <p:nvSpPr>
          <p:cNvPr id="72" name="Прямоугольник 71"/>
          <p:cNvSpPr/>
          <p:nvPr/>
        </p:nvSpPr>
        <p:spPr>
          <a:xfrm>
            <a:off x="1454579" y="3150794"/>
            <a:ext cx="1398141" cy="78017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000" b="1" dirty="0">
                <a:latin typeface="Montserrat" panose="00000500000000000000" pitchFamily="2" charset="-52"/>
              </a:rPr>
              <a:t>Оператор информационных систем </a:t>
            </a:r>
            <a:r>
              <a:rPr lang="en-US" sz="1000" b="1" dirty="0" smtClean="0">
                <a:latin typeface="Montserrat" panose="00000500000000000000" pitchFamily="2" charset="-52"/>
              </a:rPr>
              <a:t/>
            </a:r>
            <a:br>
              <a:rPr lang="en-US" sz="1000" b="1" dirty="0" smtClean="0">
                <a:latin typeface="Montserrat" panose="00000500000000000000" pitchFamily="2" charset="-52"/>
              </a:rPr>
            </a:br>
            <a:r>
              <a:rPr lang="ru-RU" sz="1000" b="1" dirty="0" smtClean="0">
                <a:latin typeface="Montserrat" panose="00000500000000000000" pitchFamily="2" charset="-52"/>
              </a:rPr>
              <a:t>и ресурсов</a:t>
            </a:r>
            <a:endParaRPr lang="en-US" sz="1000" b="1" dirty="0" smtClean="0">
              <a:latin typeface="Montserrat" panose="00000500000000000000" pitchFamily="2" charset="-52"/>
            </a:endParaRPr>
          </a:p>
          <a:p>
            <a:pPr algn="ctr"/>
            <a:r>
              <a:rPr lang="ru-RU" sz="1000" dirty="0" smtClean="0">
                <a:latin typeface="Montserrat" panose="00000500000000000000" pitchFamily="2" charset="-52"/>
              </a:rPr>
              <a:t>1</a:t>
            </a:r>
            <a:r>
              <a:rPr lang="en-US" sz="1000" dirty="0" smtClean="0">
                <a:latin typeface="Montserrat" panose="00000500000000000000" pitchFamily="2" charset="-52"/>
              </a:rPr>
              <a:t>8</a:t>
            </a:r>
            <a:r>
              <a:rPr lang="ru-RU" sz="1000" dirty="0" smtClean="0">
                <a:latin typeface="Montserrat" panose="00000500000000000000" pitchFamily="2" charset="-52"/>
              </a:rPr>
              <a:t> лет</a:t>
            </a:r>
            <a:endParaRPr lang="en-US" sz="1000" dirty="0" smtClean="0">
              <a:latin typeface="Montserrat" panose="00000500000000000000" pitchFamily="2" charset="-52"/>
            </a:endParaRPr>
          </a:p>
        </p:txBody>
      </p:sp>
      <p:cxnSp>
        <p:nvCxnSpPr>
          <p:cNvPr id="74" name="Прямая соединительная линия 73"/>
          <p:cNvCxnSpPr/>
          <p:nvPr/>
        </p:nvCxnSpPr>
        <p:spPr>
          <a:xfrm>
            <a:off x="1640094" y="4057203"/>
            <a:ext cx="1092717" cy="0"/>
          </a:xfrm>
          <a:prstGeom prst="line">
            <a:avLst/>
          </a:prstGeom>
          <a:ln w="19050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75" name="Рисунок 7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0094" y="4103614"/>
            <a:ext cx="154060" cy="154060"/>
          </a:xfrm>
          <a:prstGeom prst="rect">
            <a:avLst/>
          </a:prstGeom>
        </p:spPr>
      </p:pic>
      <p:sp>
        <p:nvSpPr>
          <p:cNvPr id="76" name="Прямоугольник 75"/>
          <p:cNvSpPr/>
          <p:nvPr/>
        </p:nvSpPr>
        <p:spPr>
          <a:xfrm>
            <a:off x="3187864" y="3858793"/>
            <a:ext cx="1149292" cy="2265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dirty="0">
                <a:latin typeface="Montserrat" panose="00000500000000000000" pitchFamily="2" charset="-52"/>
              </a:rPr>
              <a:t>5</a:t>
            </a:r>
            <a:r>
              <a:rPr lang="ru-RU" sz="1000" dirty="0" smtClean="0">
                <a:latin typeface="Montserrat" panose="00000500000000000000" pitchFamily="2" charset="-52"/>
              </a:rPr>
              <a:t>0000 - </a:t>
            </a:r>
            <a:r>
              <a:rPr lang="en-US" sz="1000" dirty="0">
                <a:latin typeface="Montserrat" panose="00000500000000000000" pitchFamily="2" charset="-52"/>
              </a:rPr>
              <a:t>8</a:t>
            </a:r>
            <a:r>
              <a:rPr lang="ru-RU" sz="1000" dirty="0" smtClean="0">
                <a:latin typeface="Montserrat" panose="00000500000000000000" pitchFamily="2" charset="-52"/>
              </a:rPr>
              <a:t>0000</a:t>
            </a:r>
            <a:endParaRPr lang="ru-RU" sz="1000" dirty="0">
              <a:latin typeface="Montserrat" panose="00000500000000000000" pitchFamily="2" charset="-52"/>
            </a:endParaRPr>
          </a:p>
        </p:txBody>
      </p:sp>
      <p:sp>
        <p:nvSpPr>
          <p:cNvPr id="78" name="Прямоугольник 77"/>
          <p:cNvSpPr/>
          <p:nvPr/>
        </p:nvSpPr>
        <p:spPr>
          <a:xfrm>
            <a:off x="3123781" y="2873023"/>
            <a:ext cx="1241571" cy="78017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000" b="1" dirty="0" smtClean="0">
                <a:latin typeface="Montserrat" panose="00000500000000000000" pitchFamily="2" charset="-52"/>
              </a:rPr>
              <a:t>Специалист отдела по поддержке пользователей </a:t>
            </a:r>
          </a:p>
          <a:p>
            <a:pPr algn="ctr"/>
            <a:r>
              <a:rPr lang="ru-RU" sz="1000" dirty="0" smtClean="0">
                <a:latin typeface="Montserrat" panose="00000500000000000000" pitchFamily="2" charset="-52"/>
              </a:rPr>
              <a:t>22 года</a:t>
            </a:r>
            <a:endParaRPr lang="en-US" sz="1000" dirty="0" smtClean="0">
              <a:latin typeface="Montserrat" panose="00000500000000000000" pitchFamily="2" charset="-52"/>
            </a:endParaRPr>
          </a:p>
        </p:txBody>
      </p:sp>
      <p:pic>
        <p:nvPicPr>
          <p:cNvPr id="79" name="Рисунок 7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7225" y="3844952"/>
            <a:ext cx="154060" cy="154060"/>
          </a:xfrm>
          <a:prstGeom prst="rect">
            <a:avLst/>
          </a:prstGeom>
        </p:spPr>
      </p:pic>
      <p:cxnSp>
        <p:nvCxnSpPr>
          <p:cNvPr id="80" name="Прямая соединительная линия 79"/>
          <p:cNvCxnSpPr/>
          <p:nvPr/>
        </p:nvCxnSpPr>
        <p:spPr>
          <a:xfrm>
            <a:off x="3217225" y="3789362"/>
            <a:ext cx="1119931" cy="0"/>
          </a:xfrm>
          <a:prstGeom prst="line">
            <a:avLst/>
          </a:prstGeom>
          <a:ln w="19050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81" name="Прямоугольник 80"/>
          <p:cNvSpPr/>
          <p:nvPr/>
        </p:nvSpPr>
        <p:spPr>
          <a:xfrm>
            <a:off x="4910388" y="3446476"/>
            <a:ext cx="1149292" cy="2265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latin typeface="Montserrat" panose="00000500000000000000" pitchFamily="2" charset="-52"/>
              </a:rPr>
              <a:t>90000 - 100000</a:t>
            </a:r>
            <a:endParaRPr lang="ru-RU" sz="1000" dirty="0">
              <a:latin typeface="Montserrat" panose="00000500000000000000" pitchFamily="2" charset="-52"/>
            </a:endParaRPr>
          </a:p>
        </p:txBody>
      </p:sp>
      <p:sp>
        <p:nvSpPr>
          <p:cNvPr id="82" name="Прямоугольник 81"/>
          <p:cNvSpPr/>
          <p:nvPr/>
        </p:nvSpPr>
        <p:spPr>
          <a:xfrm>
            <a:off x="4864310" y="2754821"/>
            <a:ext cx="1279994" cy="51286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000" b="1" dirty="0" smtClean="0">
                <a:latin typeface="Montserrat" panose="00000500000000000000" pitchFamily="2" charset="-52"/>
              </a:rPr>
              <a:t>Системный администратор</a:t>
            </a:r>
          </a:p>
          <a:p>
            <a:pPr algn="ctr"/>
            <a:r>
              <a:rPr lang="ru-RU" sz="1000" dirty="0" smtClean="0">
                <a:latin typeface="Montserrat" panose="00000500000000000000" pitchFamily="2" charset="-52"/>
              </a:rPr>
              <a:t>25 лет</a:t>
            </a:r>
            <a:endParaRPr lang="en-US" sz="1000" dirty="0" smtClean="0">
              <a:latin typeface="Montserrat" panose="00000500000000000000" pitchFamily="2" charset="-52"/>
            </a:endParaRPr>
          </a:p>
        </p:txBody>
      </p:sp>
      <p:pic>
        <p:nvPicPr>
          <p:cNvPr id="83" name="Рисунок 8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0388" y="3482118"/>
            <a:ext cx="154060" cy="154060"/>
          </a:xfrm>
          <a:prstGeom prst="rect">
            <a:avLst/>
          </a:prstGeom>
        </p:spPr>
      </p:pic>
      <p:cxnSp>
        <p:nvCxnSpPr>
          <p:cNvPr id="84" name="Прямая соединительная линия 83"/>
          <p:cNvCxnSpPr/>
          <p:nvPr/>
        </p:nvCxnSpPr>
        <p:spPr>
          <a:xfrm>
            <a:off x="4910388" y="3386942"/>
            <a:ext cx="1079170" cy="0"/>
          </a:xfrm>
          <a:prstGeom prst="line">
            <a:avLst/>
          </a:prstGeom>
          <a:ln w="19050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85" name="Прямоугольник 84"/>
          <p:cNvSpPr/>
          <p:nvPr/>
        </p:nvSpPr>
        <p:spPr>
          <a:xfrm>
            <a:off x="6747594" y="3271559"/>
            <a:ext cx="1149292" cy="2265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latin typeface="Montserrat" panose="00000500000000000000" pitchFamily="2" charset="-52"/>
              </a:rPr>
              <a:t>110000</a:t>
            </a:r>
            <a:endParaRPr lang="ru-RU" sz="1000" dirty="0">
              <a:latin typeface="Montserrat" panose="00000500000000000000" pitchFamily="2" charset="-52"/>
            </a:endParaRPr>
          </a:p>
        </p:txBody>
      </p:sp>
      <p:sp>
        <p:nvSpPr>
          <p:cNvPr id="86" name="Прямоугольник 85"/>
          <p:cNvSpPr/>
          <p:nvPr/>
        </p:nvSpPr>
        <p:spPr>
          <a:xfrm>
            <a:off x="6649351" y="2250643"/>
            <a:ext cx="1241571" cy="78017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000" b="1" dirty="0" smtClean="0">
                <a:latin typeface="Montserrat" panose="00000500000000000000" pitchFamily="2" charset="-52"/>
              </a:rPr>
              <a:t>Руководитель группы технической поддержки</a:t>
            </a:r>
          </a:p>
          <a:p>
            <a:pPr algn="ctr"/>
            <a:r>
              <a:rPr lang="ru-RU" sz="1000" dirty="0" smtClean="0">
                <a:latin typeface="Montserrat" panose="00000500000000000000" pitchFamily="2" charset="-52"/>
              </a:rPr>
              <a:t>30 лет</a:t>
            </a:r>
            <a:endParaRPr lang="en-US" sz="1000" dirty="0" smtClean="0">
              <a:latin typeface="Montserrat" panose="00000500000000000000" pitchFamily="2" charset="-52"/>
            </a:endParaRPr>
          </a:p>
        </p:txBody>
      </p:sp>
      <p:pic>
        <p:nvPicPr>
          <p:cNvPr id="87" name="Рисунок 8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6955" y="3315909"/>
            <a:ext cx="154060" cy="154060"/>
          </a:xfrm>
          <a:prstGeom prst="rect">
            <a:avLst/>
          </a:prstGeom>
        </p:spPr>
      </p:pic>
      <p:cxnSp>
        <p:nvCxnSpPr>
          <p:cNvPr id="88" name="Прямая соединительная линия 87"/>
          <p:cNvCxnSpPr/>
          <p:nvPr/>
        </p:nvCxnSpPr>
        <p:spPr>
          <a:xfrm>
            <a:off x="6814706" y="3209498"/>
            <a:ext cx="1015068" cy="0"/>
          </a:xfrm>
          <a:prstGeom prst="line">
            <a:avLst/>
          </a:prstGeom>
          <a:ln w="19050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89" name="Прямоугольник 88"/>
          <p:cNvSpPr/>
          <p:nvPr/>
        </p:nvSpPr>
        <p:spPr>
          <a:xfrm>
            <a:off x="8517818" y="2744392"/>
            <a:ext cx="1246967" cy="23333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latin typeface="Montserrat" panose="00000500000000000000" pitchFamily="2" charset="-52"/>
              </a:rPr>
              <a:t>110000 - 120000</a:t>
            </a:r>
            <a:endParaRPr lang="ru-RU" sz="1000" dirty="0">
              <a:latin typeface="Montserrat" panose="00000500000000000000" pitchFamily="2" charset="-52"/>
            </a:endParaRPr>
          </a:p>
        </p:txBody>
      </p:sp>
      <p:sp>
        <p:nvSpPr>
          <p:cNvPr id="90" name="Прямоугольник 89"/>
          <p:cNvSpPr/>
          <p:nvPr/>
        </p:nvSpPr>
        <p:spPr>
          <a:xfrm>
            <a:off x="8388391" y="2057372"/>
            <a:ext cx="1312113" cy="48340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000" b="1" dirty="0" smtClean="0">
                <a:latin typeface="Montserrat" panose="00000500000000000000" pitchFamily="2" charset="-52"/>
              </a:rPr>
              <a:t>Руководитель </a:t>
            </a:r>
            <a:r>
              <a:rPr lang="en-US" sz="1000" b="1" dirty="0" smtClean="0">
                <a:latin typeface="Montserrat" panose="00000500000000000000" pitchFamily="2" charset="-52"/>
              </a:rPr>
              <a:t/>
            </a:r>
            <a:br>
              <a:rPr lang="en-US" sz="1000" b="1" dirty="0" smtClean="0">
                <a:latin typeface="Montserrat" panose="00000500000000000000" pitchFamily="2" charset="-52"/>
              </a:rPr>
            </a:br>
            <a:r>
              <a:rPr lang="en-US" sz="1000" b="1" dirty="0" smtClean="0">
                <a:latin typeface="Montserrat" panose="00000500000000000000" pitchFamily="2" charset="-52"/>
              </a:rPr>
              <a:t>IT-</a:t>
            </a:r>
            <a:r>
              <a:rPr lang="ru-RU" sz="1000" b="1" dirty="0" smtClean="0">
                <a:latin typeface="Montserrat" panose="00000500000000000000" pitchFamily="2" charset="-52"/>
              </a:rPr>
              <a:t>отдела</a:t>
            </a:r>
          </a:p>
          <a:p>
            <a:pPr algn="ctr"/>
            <a:r>
              <a:rPr lang="ru-RU" sz="1000" dirty="0" smtClean="0">
                <a:latin typeface="Montserrat" panose="00000500000000000000" pitchFamily="2" charset="-52"/>
              </a:rPr>
              <a:t>35 лет</a:t>
            </a:r>
            <a:endParaRPr lang="en-US" sz="1000" dirty="0" smtClean="0">
              <a:latin typeface="Montserrat" panose="00000500000000000000" pitchFamily="2" charset="-52"/>
            </a:endParaRPr>
          </a:p>
        </p:txBody>
      </p:sp>
      <p:pic>
        <p:nvPicPr>
          <p:cNvPr id="91" name="Рисунок 9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8912" y="2788950"/>
            <a:ext cx="154060" cy="154060"/>
          </a:xfrm>
          <a:prstGeom prst="rect">
            <a:avLst/>
          </a:prstGeom>
        </p:spPr>
      </p:pic>
      <p:cxnSp>
        <p:nvCxnSpPr>
          <p:cNvPr id="92" name="Прямая соединительная линия 91"/>
          <p:cNvCxnSpPr/>
          <p:nvPr/>
        </p:nvCxnSpPr>
        <p:spPr>
          <a:xfrm>
            <a:off x="8514872" y="2675157"/>
            <a:ext cx="1015068" cy="0"/>
          </a:xfrm>
          <a:prstGeom prst="line">
            <a:avLst/>
          </a:prstGeom>
          <a:ln w="19050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93" name="Прямоугольник 92"/>
          <p:cNvSpPr/>
          <p:nvPr/>
        </p:nvSpPr>
        <p:spPr>
          <a:xfrm>
            <a:off x="10361366" y="2492948"/>
            <a:ext cx="1149292" cy="2265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000" dirty="0">
                <a:latin typeface="Montserrat" panose="00000500000000000000" pitchFamily="2" charset="-52"/>
              </a:rPr>
              <a:t>б</a:t>
            </a:r>
            <a:r>
              <a:rPr lang="ru-RU" sz="1000" dirty="0" smtClean="0">
                <a:latin typeface="Montserrat" panose="00000500000000000000" pitchFamily="2" charset="-52"/>
              </a:rPr>
              <a:t>олее 120000</a:t>
            </a:r>
            <a:endParaRPr lang="ru-RU" sz="1000" dirty="0">
              <a:latin typeface="Montserrat" panose="00000500000000000000" pitchFamily="2" charset="-52"/>
            </a:endParaRPr>
          </a:p>
        </p:txBody>
      </p:sp>
      <p:sp>
        <p:nvSpPr>
          <p:cNvPr id="94" name="Прямоугольник 93"/>
          <p:cNvSpPr/>
          <p:nvPr/>
        </p:nvSpPr>
        <p:spPr>
          <a:xfrm>
            <a:off x="10244183" y="1869644"/>
            <a:ext cx="1212209" cy="49061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000" b="1" dirty="0" smtClean="0">
                <a:latin typeface="Montserrat" panose="00000500000000000000" pitchFamily="2" charset="-52"/>
              </a:rPr>
              <a:t>Руководитель организации</a:t>
            </a:r>
          </a:p>
          <a:p>
            <a:pPr algn="ctr"/>
            <a:r>
              <a:rPr lang="ru-RU" sz="1000" dirty="0" smtClean="0">
                <a:latin typeface="Montserrat" panose="00000500000000000000" pitchFamily="2" charset="-52"/>
              </a:rPr>
              <a:t>45 лет</a:t>
            </a:r>
            <a:endParaRPr lang="en-US" sz="1000" dirty="0" smtClean="0">
              <a:latin typeface="Montserrat" panose="00000500000000000000" pitchFamily="2" charset="-52"/>
            </a:endParaRPr>
          </a:p>
        </p:txBody>
      </p:sp>
      <p:pic>
        <p:nvPicPr>
          <p:cNvPr id="95" name="Рисунок 9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0646" y="2537300"/>
            <a:ext cx="154060" cy="154060"/>
          </a:xfrm>
          <a:prstGeom prst="rect">
            <a:avLst/>
          </a:prstGeom>
        </p:spPr>
      </p:pic>
      <p:cxnSp>
        <p:nvCxnSpPr>
          <p:cNvPr id="96" name="Прямая соединительная линия 95"/>
          <p:cNvCxnSpPr/>
          <p:nvPr/>
        </p:nvCxnSpPr>
        <p:spPr>
          <a:xfrm>
            <a:off x="10342753" y="2437855"/>
            <a:ext cx="1015068" cy="0"/>
          </a:xfrm>
          <a:prstGeom prst="line">
            <a:avLst/>
          </a:prstGeom>
          <a:ln w="19050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97" name="Рисунок 9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290817" y="4185091"/>
            <a:ext cx="806672" cy="806672"/>
          </a:xfrm>
          <a:prstGeom prst="rect">
            <a:avLst/>
          </a:prstGeom>
        </p:spPr>
      </p:pic>
      <p:pic>
        <p:nvPicPr>
          <p:cNvPr id="102" name="Рисунок 10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853" y="4551123"/>
            <a:ext cx="738871" cy="738871"/>
          </a:xfrm>
          <a:prstGeom prst="rect">
            <a:avLst/>
          </a:prstGeom>
        </p:spPr>
      </p:pic>
      <p:sp>
        <p:nvSpPr>
          <p:cNvPr id="103" name="Стрелка вправо 102"/>
          <p:cNvSpPr/>
          <p:nvPr/>
        </p:nvSpPr>
        <p:spPr>
          <a:xfrm rot="20578670">
            <a:off x="1161390" y="3716759"/>
            <a:ext cx="554716" cy="2537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Montserrat" panose="00000500000000000000" pitchFamily="2" charset="-52"/>
            </a:endParaRPr>
          </a:p>
        </p:txBody>
      </p:sp>
      <p:sp>
        <p:nvSpPr>
          <p:cNvPr id="104" name="Стрелка вправо 103"/>
          <p:cNvSpPr/>
          <p:nvPr/>
        </p:nvSpPr>
        <p:spPr>
          <a:xfrm rot="20578670">
            <a:off x="2633013" y="3411659"/>
            <a:ext cx="554716" cy="2537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Montserrat" panose="00000500000000000000" pitchFamily="2" charset="-52"/>
            </a:endParaRPr>
          </a:p>
        </p:txBody>
      </p:sp>
      <p:sp>
        <p:nvSpPr>
          <p:cNvPr id="105" name="Стрелка вправо 104"/>
          <p:cNvSpPr/>
          <p:nvPr/>
        </p:nvSpPr>
        <p:spPr>
          <a:xfrm rot="20578670">
            <a:off x="4336056" y="3115703"/>
            <a:ext cx="554716" cy="2537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Montserrat" panose="00000500000000000000" pitchFamily="2" charset="-52"/>
            </a:endParaRPr>
          </a:p>
        </p:txBody>
      </p:sp>
      <p:sp>
        <p:nvSpPr>
          <p:cNvPr id="106" name="Стрелка вправо 105"/>
          <p:cNvSpPr/>
          <p:nvPr/>
        </p:nvSpPr>
        <p:spPr>
          <a:xfrm rot="20578670">
            <a:off x="6181560" y="2746126"/>
            <a:ext cx="554716" cy="2537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Montserrat" panose="00000500000000000000" pitchFamily="2" charset="-52"/>
            </a:endParaRPr>
          </a:p>
        </p:txBody>
      </p:sp>
      <p:sp>
        <p:nvSpPr>
          <p:cNvPr id="107" name="Стрелка вправо 106"/>
          <p:cNvSpPr/>
          <p:nvPr/>
        </p:nvSpPr>
        <p:spPr>
          <a:xfrm rot="20578670">
            <a:off x="9686957" y="2056223"/>
            <a:ext cx="554716" cy="2537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Montserrat" panose="00000500000000000000" pitchFamily="2" charset="-52"/>
            </a:endParaRPr>
          </a:p>
        </p:txBody>
      </p:sp>
      <p:pic>
        <p:nvPicPr>
          <p:cNvPr id="108" name="Рисунок 10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903180" y="2271449"/>
            <a:ext cx="573074" cy="335309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13"/>
          <a:srcRect l="22442" t="33017" r="43057" b="29677"/>
          <a:stretch/>
        </p:blipFill>
        <p:spPr>
          <a:xfrm>
            <a:off x="8186348" y="3011489"/>
            <a:ext cx="1549380" cy="1340261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0675" y="2808401"/>
            <a:ext cx="1950166" cy="975083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1470" y="3560420"/>
            <a:ext cx="1130867" cy="1130867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 rotWithShape="1">
          <a:blip r:embed="rId16"/>
          <a:srcRect l="18581" t="23658" r="37090" b="24710"/>
          <a:stretch/>
        </p:blipFill>
        <p:spPr>
          <a:xfrm>
            <a:off x="4844629" y="3785084"/>
            <a:ext cx="1403570" cy="1307872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17"/>
          <a:srcRect l="10086" t="52990" r="11465" b="40976"/>
          <a:stretch/>
        </p:blipFill>
        <p:spPr>
          <a:xfrm>
            <a:off x="180714" y="68982"/>
            <a:ext cx="4391954" cy="270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234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268</TotalTime>
  <Words>224</Words>
  <Application>Microsoft Office PowerPoint</Application>
  <PresentationFormat>Широкоэкранный</PresentationFormat>
  <Paragraphs>44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Montserrat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1</cp:lastModifiedBy>
  <cp:revision>48</cp:revision>
  <dcterms:created xsi:type="dcterms:W3CDTF">2023-08-30T11:54:54Z</dcterms:created>
  <dcterms:modified xsi:type="dcterms:W3CDTF">2023-10-06T06:55:41Z</dcterms:modified>
</cp:coreProperties>
</file>