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>
        <p:scale>
          <a:sx n="100" d="100"/>
          <a:sy n="100" d="100"/>
        </p:scale>
        <p:origin x="-60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8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7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477" y="308578"/>
            <a:ext cx="4482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КАРЬЕРНАЯ КАРТА</a:t>
            </a:r>
          </a:p>
          <a:p>
            <a:r>
              <a:rPr lang="ru-RU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ОПЕРАТОРА ИНФОРМАЦИОННЫХ СИСТЕМ И РЕСУРСОВ</a:t>
            </a:r>
            <a:endParaRPr lang="ru-RU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2667" y="260059"/>
            <a:ext cx="3790559" cy="11364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09.01.03 </a:t>
            </a:r>
            <a:r>
              <a:rPr lang="ru-RU" dirty="0" smtClean="0">
                <a:latin typeface="Montserrat" panose="00000500000000000000" pitchFamily="2" charset="-52"/>
              </a:rPr>
              <a:t>Оператор</a:t>
            </a:r>
            <a:r>
              <a:rPr lang="en-US" dirty="0" smtClean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информационных </a:t>
            </a:r>
            <a:r>
              <a:rPr lang="ru-RU" dirty="0">
                <a:latin typeface="Montserrat" panose="00000500000000000000" pitchFamily="2" charset="-52"/>
              </a:rPr>
              <a:t>систем </a:t>
            </a:r>
            <a:r>
              <a:rPr lang="en-US" dirty="0" smtClean="0">
                <a:latin typeface="Montserrat" panose="00000500000000000000" pitchFamily="2" charset="-52"/>
              </a:rPr>
              <a:t/>
            </a:r>
            <a:br>
              <a:rPr lang="en-US" dirty="0" smtClean="0">
                <a:latin typeface="Montserrat" panose="00000500000000000000" pitchFamily="2" charset="-52"/>
              </a:rPr>
            </a:br>
            <a:r>
              <a:rPr lang="ru-RU" dirty="0" smtClean="0">
                <a:latin typeface="Montserrat" panose="00000500000000000000" pitchFamily="2" charset="-52"/>
              </a:rPr>
              <a:t>и </a:t>
            </a:r>
            <a:r>
              <a:rPr lang="ru-RU" dirty="0">
                <a:latin typeface="Montserrat" panose="00000500000000000000" pitchFamily="2" charset="-52"/>
              </a:rPr>
              <a:t>ресурсов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34275" y="260059"/>
            <a:ext cx="830511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tserrat" panose="00000500000000000000" pitchFamily="2" charset="-52"/>
              </a:rPr>
              <a:t>ТУЛА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030" y="310394"/>
            <a:ext cx="244357" cy="3302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83941" y="619665"/>
            <a:ext cx="996734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ontserrat" panose="00000500000000000000" pitchFamily="2" charset="-52"/>
              </a:rPr>
              <a:t>4</a:t>
            </a:r>
            <a:r>
              <a:rPr lang="ru-RU" b="1" dirty="0" smtClean="0">
                <a:latin typeface="Montserrat" panose="00000500000000000000" pitchFamily="2" charset="-52"/>
              </a:rPr>
              <a:t>0000</a:t>
            </a:r>
            <a:endParaRPr lang="ru-RU" b="1" dirty="0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11966" y="930183"/>
            <a:ext cx="1588680" cy="4939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 smtClean="0">
                <a:latin typeface="Montserrat" panose="00000500000000000000" pitchFamily="2" charset="-52"/>
              </a:rPr>
              <a:t>Средний уровень зарплаты </a:t>
            </a:r>
            <a:r>
              <a:rPr lang="ru-RU" sz="800" dirty="0" smtClean="0">
                <a:latin typeface="Montserrat" panose="00000500000000000000" pitchFamily="2" charset="-52"/>
              </a:rPr>
              <a:t>по </a:t>
            </a:r>
            <a:r>
              <a:rPr lang="ru-RU" sz="800" dirty="0" smtClean="0">
                <a:latin typeface="Montserrat" panose="00000500000000000000" pitchFamily="2" charset="-52"/>
              </a:rPr>
              <a:t>региону</a:t>
            </a:r>
            <a:endParaRPr lang="ru-RU" sz="800" dirty="0">
              <a:latin typeface="Montserrat" panose="000005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1" y="1454360"/>
            <a:ext cx="1022360" cy="63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21530" y="1289738"/>
            <a:ext cx="2169369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tserrat" panose="00000500000000000000" pitchFamily="2" charset="-52"/>
              </a:rPr>
              <a:t>ЧЕМУ НАУЧИМ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93" y="678388"/>
            <a:ext cx="310393" cy="31039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395809" y="5389788"/>
            <a:ext cx="2600589" cy="5253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После окончания</a:t>
            </a:r>
          </a:p>
          <a:p>
            <a:r>
              <a:rPr lang="ru-RU" sz="1400" b="1" dirty="0" smtClean="0">
                <a:latin typeface="Montserrat" panose="00000500000000000000" pitchFamily="2" charset="-52"/>
              </a:rPr>
              <a:t>обучения ты получишь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5808" y="6026653"/>
            <a:ext cx="2600589" cy="411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Montserrat" panose="00000500000000000000" pitchFamily="2" charset="-52"/>
              </a:rPr>
              <a:t>Диплом с присвоением квалификации «</a:t>
            </a:r>
            <a:r>
              <a:rPr lang="ru-RU" sz="1000" dirty="0" smtClean="0">
                <a:latin typeface="Montserrat" panose="00000500000000000000" pitchFamily="2" charset="-52"/>
              </a:rPr>
              <a:t>Оператор</a:t>
            </a:r>
            <a:r>
              <a:rPr lang="en-US" sz="1000" dirty="0" smtClean="0">
                <a:latin typeface="Montserrat" panose="00000500000000000000" pitchFamily="2" charset="-52"/>
              </a:rPr>
              <a:t> </a:t>
            </a:r>
            <a:r>
              <a:rPr lang="ru-RU" sz="1000" dirty="0" smtClean="0">
                <a:latin typeface="Montserrat" panose="00000500000000000000" pitchFamily="2" charset="-52"/>
              </a:rPr>
              <a:t>информационных </a:t>
            </a:r>
            <a:r>
              <a:rPr lang="ru-RU" sz="1000" dirty="0">
                <a:latin typeface="Montserrat" panose="00000500000000000000" pitchFamily="2" charset="-52"/>
              </a:rPr>
              <a:t>систем и </a:t>
            </a:r>
            <a:r>
              <a:rPr lang="ru-RU" sz="1000" dirty="0" smtClean="0">
                <a:latin typeface="Montserrat" panose="00000500000000000000" pitchFamily="2" charset="-52"/>
              </a:rPr>
              <a:t>ресурсов»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79" y="112530"/>
            <a:ext cx="1193348" cy="113090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2767001" y="5178441"/>
            <a:ext cx="3678324" cy="464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latin typeface="Montserrat" panose="00000500000000000000" pitchFamily="2" charset="-52"/>
              </a:rPr>
              <a:t>ПОЧЕМУ ВЫБИРАЮТ ПРОФЕССИОНАЛИТЕТ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15185" y="5658865"/>
            <a:ext cx="3698899" cy="3318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Montserrat" panose="00000500000000000000" pitchFamily="2" charset="-52"/>
              </a:rPr>
              <a:t>Практикоориентированное обучение на современном оборудовании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846252" y="5675588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185" y="6122611"/>
            <a:ext cx="3335986" cy="2692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Montserrat" panose="00000500000000000000" pitchFamily="2" charset="-52"/>
              </a:rPr>
              <a:t>Работа на современном оборудовании с прикладным программным обеспечением</a:t>
            </a:r>
            <a:endParaRPr lang="ru-RU" sz="1200" dirty="0">
              <a:latin typeface="Montserrat" panose="00000500000000000000" pitchFamily="2" charset="-52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846557" y="6029869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604526" y="4103614"/>
            <a:ext cx="2550017" cy="10120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latin typeface="Montserrat" panose="00000500000000000000" pitchFamily="2" charset="-52"/>
              </a:rPr>
              <a:t>ГПОУ ТО «Тульский государственный технологический колледж»</a:t>
            </a:r>
          </a:p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г. Тула, ул. 7-ой Полюсный проезд, д. 16</a:t>
            </a:r>
          </a:p>
          <a:p>
            <a:pPr algn="ctr"/>
            <a:r>
              <a:rPr lang="ru-RU" sz="900" dirty="0" smtClean="0">
                <a:latin typeface="Montserrat" panose="00000500000000000000" pitchFamily="2" charset="-52"/>
              </a:rPr>
              <a:t>+7(4872)39-19-00</a:t>
            </a:r>
          </a:p>
          <a:p>
            <a:pPr algn="ctr"/>
            <a:r>
              <a:rPr lang="en-US" sz="900" dirty="0" smtClean="0">
                <a:latin typeface="Montserrat" panose="00000500000000000000" pitchFamily="2" charset="-52"/>
              </a:rPr>
              <a:t>https://www.tgtk-tula.ru</a:t>
            </a:r>
            <a:endParaRPr lang="ru-RU" sz="900" dirty="0">
              <a:latin typeface="Montserrat" panose="00000500000000000000" pitchFamily="2" charset="-52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50" y="5207824"/>
            <a:ext cx="1275495" cy="1263900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1312721" y="1620835"/>
            <a:ext cx="4770052" cy="899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Blip>
                <a:blip r:embed="rId7"/>
              </a:buBlip>
            </a:pPr>
            <a:r>
              <a:rPr lang="ru-RU" sz="1000" dirty="0">
                <a:latin typeface="Montserrat" panose="00000500000000000000" pitchFamily="2" charset="-52"/>
              </a:rPr>
              <a:t>оформление и компоновка технической документации;</a:t>
            </a:r>
          </a:p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Blip>
                <a:blip r:embed="rId7"/>
              </a:buBlip>
            </a:pPr>
            <a:r>
              <a:rPr lang="ru-RU" sz="1000" dirty="0">
                <a:latin typeface="Montserrat" panose="00000500000000000000" pitchFamily="2" charset="-52"/>
              </a:rPr>
              <a:t>техническая обработка и размещение информационных ресурсов на </a:t>
            </a:r>
            <a:r>
              <a:rPr lang="ru-RU" sz="1000" dirty="0" smtClean="0">
                <a:latin typeface="Montserrat" panose="00000500000000000000" pitchFamily="2" charset="-52"/>
              </a:rPr>
              <a:t>сайте;</a:t>
            </a:r>
            <a:endParaRPr lang="ru-RU" sz="1000" dirty="0">
              <a:latin typeface="Montserrat" panose="00000500000000000000" pitchFamily="2" charset="-52"/>
            </a:endParaRPr>
          </a:p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Blip>
                <a:blip r:embed="rId7"/>
              </a:buBlip>
            </a:pPr>
            <a:r>
              <a:rPr lang="ru-RU" sz="1000" dirty="0">
                <a:latin typeface="Montserrat" panose="00000500000000000000" pitchFamily="2" charset="-52"/>
              </a:rPr>
              <a:t>подготовка интерфейсной </a:t>
            </a:r>
            <a:r>
              <a:rPr lang="ru-RU" sz="1000" dirty="0" smtClean="0">
                <a:latin typeface="Montserrat" panose="00000500000000000000" pitchFamily="2" charset="-52"/>
              </a:rPr>
              <a:t>графики;</a:t>
            </a:r>
            <a:endParaRPr lang="ru-RU" sz="1000" dirty="0">
              <a:latin typeface="Montserrat" panose="00000500000000000000" pitchFamily="2" charset="-52"/>
            </a:endParaRPr>
          </a:p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Blip>
                <a:blip r:embed="rId7"/>
              </a:buBlip>
            </a:pPr>
            <a:r>
              <a:rPr lang="ru-RU" sz="1000" dirty="0">
                <a:latin typeface="Montserrat" panose="00000500000000000000" pitchFamily="2" charset="-52"/>
              </a:rPr>
              <a:t>подготовка, техническая обработка и размещение контента электронного </a:t>
            </a:r>
            <a:r>
              <a:rPr lang="ru-RU" sz="1000" dirty="0" smtClean="0">
                <a:latin typeface="Montserrat" panose="00000500000000000000" pitchFamily="2" charset="-52"/>
              </a:rPr>
              <a:t>документооборота.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2670" y="4678695"/>
            <a:ext cx="1640622" cy="837330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446636" y="5487008"/>
            <a:ext cx="3892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>
                <a:latin typeface="Montserrat" panose="00000500000000000000" pitchFamily="2" charset="-52"/>
                <a:cs typeface="Arial" panose="020B0604020202020204" pitchFamily="34" charset="0"/>
              </a:rPr>
              <a:t>В</a:t>
            </a:r>
            <a:r>
              <a:rPr lang="ru-RU" sz="8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едущий </a:t>
            </a:r>
            <a:r>
              <a:rPr lang="ru-RU" sz="800" dirty="0">
                <a:latin typeface="Montserrat" panose="00000500000000000000" pitchFamily="2" charset="-52"/>
                <a:cs typeface="Arial" panose="020B0604020202020204" pitchFamily="34" charset="0"/>
              </a:rPr>
              <a:t>системный интегратор</a:t>
            </a:r>
            <a:r>
              <a:rPr lang="ru-RU" sz="800" b="1" dirty="0">
                <a:latin typeface="Montserrat" panose="00000500000000000000" pitchFamily="2" charset="-52"/>
                <a:cs typeface="Arial" panose="020B0604020202020204" pitchFamily="34" charset="0"/>
              </a:rPr>
              <a:t> </a:t>
            </a:r>
            <a:r>
              <a:rPr lang="ru-RU" sz="800" dirty="0">
                <a:latin typeface="Montserrat" panose="00000500000000000000" pitchFamily="2" charset="-52"/>
                <a:cs typeface="Arial" panose="020B0604020202020204" pitchFamily="34" charset="0"/>
              </a:rPr>
              <a:t>в сфере снабжения высокотехнологичным оборудованием государственных и корпоративных заказчиков, построения систем безопасности, автоматизации, создания веб-приложений и </a:t>
            </a:r>
            <a:r>
              <a:rPr lang="ru-RU" sz="8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мультимедиа-решений</a:t>
            </a:r>
          </a:p>
          <a:p>
            <a:pPr algn="just"/>
            <a:r>
              <a:rPr lang="ru-RU" sz="800" dirty="0" smtClean="0">
                <a:latin typeface="Montserrat" panose="00000500000000000000" pitchFamily="2" charset="-52"/>
                <a:cs typeface="Arial" panose="020B0604020202020204" pitchFamily="34" charset="0"/>
              </a:rPr>
              <a:t>Предоставляет профессиональные </a:t>
            </a:r>
            <a:r>
              <a:rPr lang="ru-RU" sz="800" dirty="0">
                <a:latin typeface="Montserrat" panose="00000500000000000000" pitchFamily="2" charset="-52"/>
                <a:cs typeface="Arial" panose="020B0604020202020204" pitchFamily="34" charset="0"/>
              </a:rPr>
              <a:t>эффективные и рациональные решения в области информационных технологий и безопасности, тем самым </a:t>
            </a:r>
            <a:r>
              <a:rPr lang="ru-RU" sz="800" dirty="0" smtClean="0">
                <a:latin typeface="Montserrat" panose="00000500000000000000" pitchFamily="2" charset="-52"/>
                <a:cs typeface="Arial" panose="020B0604020202020204" pitchFamily="34" charset="0"/>
              </a:rPr>
              <a:t>способствуют  </a:t>
            </a:r>
            <a:r>
              <a:rPr lang="ru-RU" sz="800" dirty="0">
                <a:latin typeface="Montserrat" panose="00000500000000000000" pitchFamily="2" charset="-52"/>
                <a:cs typeface="Arial" panose="020B0604020202020204" pitchFamily="34" charset="0"/>
              </a:rPr>
              <a:t>повышению комфорта и благосостояния граждан и росту национальной экономики.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38" y="4368547"/>
            <a:ext cx="866615" cy="866615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1610732" y="4117455"/>
            <a:ext cx="1165493" cy="273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30000 - </a:t>
            </a:r>
            <a:r>
              <a:rPr lang="en-US" sz="1000" dirty="0" smtClean="0">
                <a:latin typeface="Montserrat" panose="00000500000000000000" pitchFamily="2" charset="-52"/>
              </a:rPr>
              <a:t>4</a:t>
            </a:r>
            <a:r>
              <a:rPr lang="ru-RU" sz="1000" dirty="0" smtClean="0">
                <a:latin typeface="Montserrat" panose="00000500000000000000" pitchFamily="2" charset="-52"/>
              </a:rPr>
              <a:t>0000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39830" y="3590065"/>
            <a:ext cx="1266131" cy="985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Студент</a:t>
            </a: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16 лет</a:t>
            </a:r>
            <a:endParaRPr lang="en-US" sz="1000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000" b="1" dirty="0">
                <a:solidFill>
                  <a:srgbClr val="FF0000"/>
                </a:solidFill>
                <a:latin typeface="Montserrat" panose="00000500000000000000" pitchFamily="2" charset="-52"/>
              </a:rPr>
              <a:t>1</a:t>
            </a:r>
            <a:r>
              <a:rPr lang="en-US" sz="10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г. 10 мес.</a:t>
            </a:r>
            <a:endParaRPr lang="ru-RU" sz="10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454579" y="3150794"/>
            <a:ext cx="1398141" cy="780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Montserrat" panose="00000500000000000000" pitchFamily="2" charset="-52"/>
              </a:rPr>
              <a:t>Оператор информационных систем </a:t>
            </a:r>
            <a:r>
              <a:rPr lang="en-US" sz="1000" b="1" dirty="0" smtClean="0">
                <a:latin typeface="Montserrat" panose="00000500000000000000" pitchFamily="2" charset="-52"/>
              </a:rPr>
              <a:t/>
            </a:r>
            <a:br>
              <a:rPr lang="en-US" sz="1000" b="1" dirty="0" smtClean="0">
                <a:latin typeface="Montserrat" panose="00000500000000000000" pitchFamily="2" charset="-52"/>
              </a:rPr>
            </a:br>
            <a:r>
              <a:rPr lang="ru-RU" sz="1000" b="1" dirty="0" smtClean="0">
                <a:latin typeface="Montserrat" panose="00000500000000000000" pitchFamily="2" charset="-52"/>
              </a:rPr>
              <a:t>и ресурсов</a:t>
            </a:r>
            <a:endParaRPr lang="en-US" sz="1000" b="1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1</a:t>
            </a:r>
            <a:r>
              <a:rPr lang="en-US" sz="1000" dirty="0" smtClean="0">
                <a:latin typeface="Montserrat" panose="00000500000000000000" pitchFamily="2" charset="-52"/>
              </a:rPr>
              <a:t>8</a:t>
            </a:r>
            <a:r>
              <a:rPr lang="ru-RU" sz="1000" dirty="0" smtClean="0">
                <a:latin typeface="Montserrat" panose="00000500000000000000" pitchFamily="2" charset="-52"/>
              </a:rPr>
              <a:t> лет</a:t>
            </a:r>
            <a:endParaRPr lang="en-US" sz="1000" dirty="0" smtClean="0">
              <a:latin typeface="Montserrat" panose="00000500000000000000" pitchFamily="2" charset="-52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640094" y="4057203"/>
            <a:ext cx="1092717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94" y="4103614"/>
            <a:ext cx="154060" cy="154060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3187864" y="3858793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Montserrat" panose="00000500000000000000" pitchFamily="2" charset="-52"/>
              </a:rPr>
              <a:t>5</a:t>
            </a:r>
            <a:r>
              <a:rPr lang="ru-RU" sz="1000" dirty="0" smtClean="0">
                <a:latin typeface="Montserrat" panose="00000500000000000000" pitchFamily="2" charset="-52"/>
              </a:rPr>
              <a:t>0000 - </a:t>
            </a:r>
            <a:r>
              <a:rPr lang="en-US" sz="1000" dirty="0">
                <a:latin typeface="Montserrat" panose="00000500000000000000" pitchFamily="2" charset="-52"/>
              </a:rPr>
              <a:t>8</a:t>
            </a:r>
            <a:r>
              <a:rPr lang="ru-RU" sz="1000" dirty="0" smtClean="0">
                <a:latin typeface="Montserrat" panose="00000500000000000000" pitchFamily="2" charset="-52"/>
              </a:rPr>
              <a:t>0000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123781" y="2873023"/>
            <a:ext cx="1241571" cy="780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Специалист отдела по поддержке пользователей </a:t>
            </a: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22 года</a:t>
            </a:r>
            <a:endParaRPr lang="en-US" sz="1000" dirty="0" smtClean="0">
              <a:latin typeface="Montserrat" panose="00000500000000000000" pitchFamily="2" charset="-52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25" y="3844952"/>
            <a:ext cx="154060" cy="154060"/>
          </a:xfrm>
          <a:prstGeom prst="rect">
            <a:avLst/>
          </a:prstGeom>
        </p:spPr>
      </p:pic>
      <p:cxnSp>
        <p:nvCxnSpPr>
          <p:cNvPr id="80" name="Прямая соединительная линия 79"/>
          <p:cNvCxnSpPr/>
          <p:nvPr/>
        </p:nvCxnSpPr>
        <p:spPr>
          <a:xfrm>
            <a:off x="3217225" y="3789362"/>
            <a:ext cx="111993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4910388" y="3446476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90000 - 100000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864310" y="2754821"/>
            <a:ext cx="1279994" cy="5128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Системный администратор</a:t>
            </a: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25 лет</a:t>
            </a:r>
            <a:endParaRPr lang="en-US" sz="1000" dirty="0" smtClean="0">
              <a:latin typeface="Montserrat" panose="00000500000000000000" pitchFamily="2" charset="-52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88" y="3482118"/>
            <a:ext cx="154060" cy="154060"/>
          </a:xfrm>
          <a:prstGeom prst="rect">
            <a:avLst/>
          </a:prstGeom>
        </p:spPr>
      </p:pic>
      <p:cxnSp>
        <p:nvCxnSpPr>
          <p:cNvPr id="84" name="Прямая соединительная линия 83"/>
          <p:cNvCxnSpPr/>
          <p:nvPr/>
        </p:nvCxnSpPr>
        <p:spPr>
          <a:xfrm>
            <a:off x="4910388" y="3386942"/>
            <a:ext cx="1079170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747594" y="3271559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110000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649351" y="2250643"/>
            <a:ext cx="1241571" cy="7801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Руководитель группы технической поддержки</a:t>
            </a: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30 лет</a:t>
            </a:r>
            <a:endParaRPr lang="en-US" sz="1000" dirty="0" smtClean="0">
              <a:latin typeface="Montserrat" panose="00000500000000000000" pitchFamily="2" charset="-52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55" y="3315909"/>
            <a:ext cx="154060" cy="154060"/>
          </a:xfrm>
          <a:prstGeom prst="rect">
            <a:avLst/>
          </a:prstGeom>
        </p:spPr>
      </p:pic>
      <p:cxnSp>
        <p:nvCxnSpPr>
          <p:cNvPr id="88" name="Прямая соединительная линия 87"/>
          <p:cNvCxnSpPr/>
          <p:nvPr/>
        </p:nvCxnSpPr>
        <p:spPr>
          <a:xfrm>
            <a:off x="6814706" y="3209498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8517818" y="2744392"/>
            <a:ext cx="1246967" cy="233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110000 - 120000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388391" y="2057372"/>
            <a:ext cx="1312113" cy="4834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Руководитель </a:t>
            </a:r>
            <a:r>
              <a:rPr lang="en-US" sz="1000" b="1" dirty="0" smtClean="0">
                <a:latin typeface="Montserrat" panose="00000500000000000000" pitchFamily="2" charset="-52"/>
              </a:rPr>
              <a:t/>
            </a:r>
            <a:br>
              <a:rPr lang="en-US" sz="1000" b="1" dirty="0" smtClean="0">
                <a:latin typeface="Montserrat" panose="00000500000000000000" pitchFamily="2" charset="-52"/>
              </a:rPr>
            </a:br>
            <a:r>
              <a:rPr lang="en-US" sz="1000" b="1" dirty="0" smtClean="0">
                <a:latin typeface="Montserrat" panose="00000500000000000000" pitchFamily="2" charset="-52"/>
              </a:rPr>
              <a:t>IT-</a:t>
            </a:r>
            <a:r>
              <a:rPr lang="ru-RU" sz="1000" b="1" dirty="0" smtClean="0">
                <a:latin typeface="Montserrat" panose="00000500000000000000" pitchFamily="2" charset="-52"/>
              </a:rPr>
              <a:t>отдела</a:t>
            </a: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35 лет</a:t>
            </a:r>
            <a:endParaRPr lang="en-US" sz="1000" dirty="0" smtClean="0">
              <a:latin typeface="Montserrat" panose="00000500000000000000" pitchFamily="2" charset="-52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12" y="2788950"/>
            <a:ext cx="154060" cy="154060"/>
          </a:xfrm>
          <a:prstGeom prst="rect">
            <a:avLst/>
          </a:prstGeom>
        </p:spPr>
      </p:pic>
      <p:cxnSp>
        <p:nvCxnSpPr>
          <p:cNvPr id="92" name="Прямая соединительная линия 91"/>
          <p:cNvCxnSpPr/>
          <p:nvPr/>
        </p:nvCxnSpPr>
        <p:spPr>
          <a:xfrm>
            <a:off x="8514872" y="2675157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0361366" y="2492948"/>
            <a:ext cx="1149292" cy="22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Montserrat" panose="00000500000000000000" pitchFamily="2" charset="-52"/>
              </a:rPr>
              <a:t>б</a:t>
            </a:r>
            <a:r>
              <a:rPr lang="ru-RU" sz="1000" dirty="0" smtClean="0">
                <a:latin typeface="Montserrat" panose="00000500000000000000" pitchFamily="2" charset="-52"/>
              </a:rPr>
              <a:t>олее 120000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244183" y="1869644"/>
            <a:ext cx="1212209" cy="4906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Montserrat" panose="00000500000000000000" pitchFamily="2" charset="-52"/>
              </a:rPr>
              <a:t>Руководитель организации</a:t>
            </a:r>
          </a:p>
          <a:p>
            <a:pPr algn="ctr"/>
            <a:r>
              <a:rPr lang="ru-RU" sz="1000" dirty="0" smtClean="0">
                <a:latin typeface="Montserrat" panose="00000500000000000000" pitchFamily="2" charset="-52"/>
              </a:rPr>
              <a:t>45 лет</a:t>
            </a:r>
            <a:endParaRPr lang="en-US" sz="1000" dirty="0" smtClean="0">
              <a:latin typeface="Montserrat" panose="00000500000000000000" pitchFamily="2" charset="-52"/>
            </a:endParaRP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46" y="2537300"/>
            <a:ext cx="154060" cy="154060"/>
          </a:xfrm>
          <a:prstGeom prst="rect">
            <a:avLst/>
          </a:prstGeom>
        </p:spPr>
      </p:pic>
      <p:cxnSp>
        <p:nvCxnSpPr>
          <p:cNvPr id="96" name="Прямая соединительная линия 95"/>
          <p:cNvCxnSpPr/>
          <p:nvPr/>
        </p:nvCxnSpPr>
        <p:spPr>
          <a:xfrm>
            <a:off x="10342753" y="2437855"/>
            <a:ext cx="101506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7" name="Рисунок 9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0817" y="4185091"/>
            <a:ext cx="806672" cy="80667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3" y="4551123"/>
            <a:ext cx="738871" cy="738871"/>
          </a:xfrm>
          <a:prstGeom prst="rect">
            <a:avLst/>
          </a:prstGeom>
        </p:spPr>
      </p:pic>
      <p:sp>
        <p:nvSpPr>
          <p:cNvPr id="103" name="Стрелка вправо 102"/>
          <p:cNvSpPr/>
          <p:nvPr/>
        </p:nvSpPr>
        <p:spPr>
          <a:xfrm rot="20578670">
            <a:off x="1161390" y="3716759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04" name="Стрелка вправо 103"/>
          <p:cNvSpPr/>
          <p:nvPr/>
        </p:nvSpPr>
        <p:spPr>
          <a:xfrm rot="20578670">
            <a:off x="2633013" y="3411659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05" name="Стрелка вправо 104"/>
          <p:cNvSpPr/>
          <p:nvPr/>
        </p:nvSpPr>
        <p:spPr>
          <a:xfrm rot="20578670">
            <a:off x="4336056" y="3115703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06" name="Стрелка вправо 105"/>
          <p:cNvSpPr/>
          <p:nvPr/>
        </p:nvSpPr>
        <p:spPr>
          <a:xfrm rot="20578670">
            <a:off x="6181560" y="2746126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107" name="Стрелка вправо 106"/>
          <p:cNvSpPr/>
          <p:nvPr/>
        </p:nvSpPr>
        <p:spPr>
          <a:xfrm rot="20578670">
            <a:off x="9686957" y="2056223"/>
            <a:ext cx="554716" cy="253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3180" y="2271449"/>
            <a:ext cx="573074" cy="33530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/>
          <a:srcRect l="22442" t="33017" r="43057" b="29677"/>
          <a:stretch/>
        </p:blipFill>
        <p:spPr>
          <a:xfrm>
            <a:off x="8186348" y="3011489"/>
            <a:ext cx="1549380" cy="134026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75" y="2808401"/>
            <a:ext cx="1950166" cy="9750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70" y="3560420"/>
            <a:ext cx="1130867" cy="11308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6"/>
          <a:srcRect l="18581" t="23658" r="37090" b="24710"/>
          <a:stretch/>
        </p:blipFill>
        <p:spPr>
          <a:xfrm>
            <a:off x="4844629" y="3785084"/>
            <a:ext cx="1403570" cy="13078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7"/>
          <a:srcRect l="10086" t="52990" r="11465" b="40976"/>
          <a:stretch/>
        </p:blipFill>
        <p:spPr>
          <a:xfrm>
            <a:off x="180714" y="68982"/>
            <a:ext cx="4391954" cy="2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224</Words>
  <Application>Microsoft Office PowerPoint</Application>
  <PresentationFormat>Широкоэкранный</PresentationFormat>
  <Paragraphs>44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48</cp:revision>
  <dcterms:created xsi:type="dcterms:W3CDTF">2023-08-30T11:54:54Z</dcterms:created>
  <dcterms:modified xsi:type="dcterms:W3CDTF">2023-10-06T06:55:41Z</dcterms:modified>
</cp:coreProperties>
</file>