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102" autoAdjust="0"/>
    <p:restoredTop sz="94660"/>
  </p:normalViewPr>
  <p:slideViewPr>
    <p:cSldViewPr snapToGrid="0">
      <p:cViewPr varScale="1">
        <p:scale>
          <a:sx n="91" d="100"/>
          <a:sy n="91" d="100"/>
        </p:scale>
        <p:origin x="96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087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01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080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427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365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426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398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476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46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64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665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9A829-8BE5-4D4B-BADC-72FEFD33A91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475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4477" y="308578"/>
            <a:ext cx="448268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" panose="00000500000000000000" pitchFamily="2" charset="-52"/>
              </a:rPr>
              <a:t>КАРЬЕРНАЯ КАРТА</a:t>
            </a:r>
          </a:p>
          <a:p>
            <a:r>
              <a:rPr lang="ru-RU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" panose="00000500000000000000" pitchFamily="2" charset="-52"/>
              </a:rPr>
              <a:t>наладчика </a:t>
            </a:r>
            <a:r>
              <a:rPr lang="ru-RU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" panose="00000500000000000000" pitchFamily="2" charset="-52"/>
              </a:rPr>
              <a:t>аппаратных </a:t>
            </a:r>
            <a:r>
              <a:rPr lang="ru-RU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" panose="00000500000000000000" pitchFamily="2" charset="-52"/>
              </a:rPr>
              <a:t>и программных </a:t>
            </a:r>
            <a:r>
              <a:rPr lang="ru-RU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" panose="00000500000000000000" pitchFamily="2" charset="-52"/>
              </a:rPr>
              <a:t>средств инфокоммуникационных систем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02039" y="260059"/>
            <a:ext cx="3686351" cy="113642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Montserrat" panose="00000500000000000000" pitchFamily="2" charset="-52"/>
              </a:rPr>
              <a:t>09.01.04 Наладчик аппаратных </a:t>
            </a:r>
            <a:r>
              <a:rPr lang="ru-RU" sz="1600" dirty="0" smtClean="0">
                <a:latin typeface="Montserrat" panose="00000500000000000000" pitchFamily="2" charset="-52"/>
              </a:rPr>
              <a:t/>
            </a:r>
            <a:br>
              <a:rPr lang="ru-RU" sz="1600" dirty="0" smtClean="0">
                <a:latin typeface="Montserrat" panose="00000500000000000000" pitchFamily="2" charset="-52"/>
              </a:rPr>
            </a:br>
            <a:r>
              <a:rPr lang="ru-RU" sz="1600" dirty="0" smtClean="0">
                <a:latin typeface="Montserrat" panose="00000500000000000000" pitchFamily="2" charset="-52"/>
              </a:rPr>
              <a:t>и программных </a:t>
            </a:r>
            <a:r>
              <a:rPr lang="ru-RU" sz="1600" dirty="0">
                <a:latin typeface="Montserrat" panose="00000500000000000000" pitchFamily="2" charset="-52"/>
              </a:rPr>
              <a:t>средств </a:t>
            </a:r>
            <a:r>
              <a:rPr lang="ru-RU" sz="1600" dirty="0" smtClean="0">
                <a:latin typeface="Montserrat" panose="00000500000000000000" pitchFamily="2" charset="-52"/>
              </a:rPr>
              <a:t>инфокоммуникационных</a:t>
            </a:r>
            <a:r>
              <a:rPr lang="en-US" sz="1600" dirty="0" smtClean="0">
                <a:latin typeface="Montserrat" panose="00000500000000000000" pitchFamily="2" charset="-52"/>
              </a:rPr>
              <a:t> </a:t>
            </a:r>
            <a:r>
              <a:rPr lang="ru-RU" sz="1600" dirty="0" smtClean="0">
                <a:latin typeface="Montserrat" panose="00000500000000000000" pitchFamily="2" charset="-52"/>
              </a:rPr>
              <a:t>систем</a:t>
            </a:r>
            <a:endParaRPr lang="ru-RU" sz="1600" dirty="0">
              <a:latin typeface="Montserrat" panose="00000500000000000000" pitchFamily="2" charset="-52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34275" y="260059"/>
            <a:ext cx="755009" cy="38589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Montserrat" panose="00000500000000000000" pitchFamily="2" charset="-52"/>
              </a:rPr>
              <a:t>ТУЛА</a:t>
            </a:r>
            <a:endParaRPr lang="ru-RU" sz="1400" b="1" dirty="0">
              <a:latin typeface="Montserrat" panose="00000500000000000000" pitchFamily="2" charset="-52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757030" y="310394"/>
            <a:ext cx="244357" cy="330246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8883941" y="619665"/>
            <a:ext cx="880845" cy="38589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Montserrat" panose="00000500000000000000" pitchFamily="2" charset="-52"/>
              </a:rPr>
              <a:t>4</a:t>
            </a:r>
            <a:r>
              <a:rPr lang="ru-RU" sz="1400" b="1" dirty="0" smtClean="0">
                <a:latin typeface="Montserrat" panose="00000500000000000000" pitchFamily="2" charset="-52"/>
              </a:rPr>
              <a:t>0000</a:t>
            </a:r>
            <a:endParaRPr lang="ru-RU" sz="1400" b="1" dirty="0">
              <a:latin typeface="Montserrat" panose="00000500000000000000" pitchFamily="2" charset="-52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711966" y="1015908"/>
            <a:ext cx="1444862" cy="41106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800" dirty="0" smtClean="0">
                <a:latin typeface="Montserrat" panose="00000500000000000000" pitchFamily="2" charset="-52"/>
              </a:rPr>
              <a:t>Средний уровень зарплаты </a:t>
            </a:r>
            <a:r>
              <a:rPr lang="ru-RU" sz="800" dirty="0" smtClean="0">
                <a:latin typeface="Montserrat" panose="00000500000000000000" pitchFamily="2" charset="-52"/>
              </a:rPr>
              <a:t>по </a:t>
            </a:r>
            <a:r>
              <a:rPr lang="ru-RU" sz="800" dirty="0" smtClean="0">
                <a:latin typeface="Montserrat" panose="00000500000000000000" pitchFamily="2" charset="-52"/>
              </a:rPr>
              <a:t>региону</a:t>
            </a:r>
            <a:endParaRPr lang="ru-RU" sz="800" dirty="0">
              <a:latin typeface="Montserrat" panose="00000500000000000000" pitchFamily="2" charset="-52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571" y="1454360"/>
            <a:ext cx="1022360" cy="637999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1316781" y="1346888"/>
            <a:ext cx="1711354" cy="38589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Montserrat" panose="00000500000000000000" pitchFamily="2" charset="-52"/>
              </a:rPr>
              <a:t>ЧЕМУ НАУЧИМ</a:t>
            </a:r>
            <a:endParaRPr lang="ru-RU" sz="1400" b="1" dirty="0">
              <a:latin typeface="Montserrat" panose="00000500000000000000" pitchFamily="2" charset="-52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0993" y="678388"/>
            <a:ext cx="310393" cy="310393"/>
          </a:xfrm>
          <a:prstGeom prst="rect">
            <a:avLst/>
          </a:prstGeom>
        </p:spPr>
      </p:pic>
      <p:sp>
        <p:nvSpPr>
          <p:cNvPr id="53" name="Прямоугольник 52"/>
          <p:cNvSpPr/>
          <p:nvPr/>
        </p:nvSpPr>
        <p:spPr>
          <a:xfrm>
            <a:off x="395809" y="5402928"/>
            <a:ext cx="2600589" cy="5253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 smtClean="0">
                <a:latin typeface="Montserrat" panose="00000500000000000000" pitchFamily="2" charset="-52"/>
              </a:rPr>
              <a:t>После окончания</a:t>
            </a:r>
          </a:p>
          <a:p>
            <a:r>
              <a:rPr lang="ru-RU" sz="1200" b="1" dirty="0" smtClean="0">
                <a:latin typeface="Montserrat" panose="00000500000000000000" pitchFamily="2" charset="-52"/>
              </a:rPr>
              <a:t>обучения ты получишь</a:t>
            </a:r>
            <a:endParaRPr lang="ru-RU" sz="1200" b="1" dirty="0">
              <a:latin typeface="Montserrat" panose="00000500000000000000" pitchFamily="2" charset="-52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95808" y="6026653"/>
            <a:ext cx="2600589" cy="41106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000" dirty="0">
                <a:latin typeface="Montserrat" panose="00000500000000000000" pitchFamily="2" charset="-52"/>
              </a:rPr>
              <a:t>Диплом с присвоением квалификации «Наладчик аппаратных </a:t>
            </a:r>
            <a:r>
              <a:rPr lang="ru-RU" sz="1000" dirty="0" smtClean="0">
                <a:latin typeface="Montserrat" panose="00000500000000000000" pitchFamily="2" charset="-52"/>
              </a:rPr>
              <a:t>и программных </a:t>
            </a:r>
            <a:r>
              <a:rPr lang="ru-RU" sz="1000" dirty="0">
                <a:latin typeface="Montserrat" panose="00000500000000000000" pitchFamily="2" charset="-52"/>
              </a:rPr>
              <a:t>средств инфокоммуникационных систем»</a:t>
            </a:r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9679" y="112530"/>
            <a:ext cx="1193348" cy="1130905"/>
          </a:xfrm>
          <a:prstGeom prst="rect">
            <a:avLst/>
          </a:prstGeom>
        </p:spPr>
      </p:pic>
      <p:sp>
        <p:nvSpPr>
          <p:cNvPr id="57" name="Прямоугольник 56"/>
          <p:cNvSpPr/>
          <p:nvPr/>
        </p:nvSpPr>
        <p:spPr>
          <a:xfrm>
            <a:off x="2767001" y="5178441"/>
            <a:ext cx="3678324" cy="46431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>
                <a:latin typeface="Montserrat" panose="00000500000000000000" pitchFamily="2" charset="-52"/>
              </a:rPr>
              <a:t>ПОЧЕМУ ВЫБИРАЮТ ПРОФЕССИОНАЛИТЕТ</a:t>
            </a:r>
            <a:endParaRPr lang="ru-RU" sz="1400" b="1" dirty="0">
              <a:latin typeface="Montserrat" panose="00000500000000000000" pitchFamily="2" charset="-52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915185" y="5658865"/>
            <a:ext cx="3698899" cy="33180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>
                <a:latin typeface="Montserrat" panose="00000500000000000000" pitchFamily="2" charset="-52"/>
              </a:rPr>
              <a:t>Практикоориентированное обучение </a:t>
            </a:r>
            <a:br>
              <a:rPr lang="ru-RU" sz="1200" dirty="0" smtClean="0">
                <a:latin typeface="Montserrat" panose="00000500000000000000" pitchFamily="2" charset="-52"/>
              </a:rPr>
            </a:br>
            <a:r>
              <a:rPr lang="ru-RU" sz="1200" dirty="0" smtClean="0">
                <a:latin typeface="Montserrat" panose="00000500000000000000" pitchFamily="2" charset="-52"/>
              </a:rPr>
              <a:t>на современном оборудовании</a:t>
            </a:r>
            <a:endParaRPr lang="ru-RU" sz="1200" dirty="0">
              <a:latin typeface="Montserrat" panose="00000500000000000000" pitchFamily="2" charset="-52"/>
            </a:endParaRPr>
          </a:p>
        </p:txBody>
      </p:sp>
      <p:sp>
        <p:nvSpPr>
          <p:cNvPr id="60" name="Овал 59"/>
          <p:cNvSpPr/>
          <p:nvPr/>
        </p:nvSpPr>
        <p:spPr>
          <a:xfrm>
            <a:off x="2846252" y="5689713"/>
            <a:ext cx="92279" cy="998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Montserrat" panose="00000500000000000000" pitchFamily="2" charset="-52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915185" y="6175161"/>
            <a:ext cx="3335986" cy="26924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>
                <a:latin typeface="Montserrat" panose="00000500000000000000" pitchFamily="2" charset="-52"/>
              </a:rPr>
              <a:t>Работа на современном оборудовании </a:t>
            </a:r>
            <a:br>
              <a:rPr lang="ru-RU" sz="1200" dirty="0" smtClean="0">
                <a:latin typeface="Montserrat" panose="00000500000000000000" pitchFamily="2" charset="-52"/>
              </a:rPr>
            </a:br>
            <a:r>
              <a:rPr lang="ru-RU" sz="1200" dirty="0" smtClean="0">
                <a:latin typeface="Montserrat" panose="00000500000000000000" pitchFamily="2" charset="-52"/>
              </a:rPr>
              <a:t>с прикладным программным обеспечением</a:t>
            </a:r>
            <a:endParaRPr lang="ru-RU" sz="1200" dirty="0">
              <a:latin typeface="Montserrat" panose="00000500000000000000" pitchFamily="2" charset="-52"/>
            </a:endParaRPr>
          </a:p>
        </p:txBody>
      </p:sp>
      <p:sp>
        <p:nvSpPr>
          <p:cNvPr id="64" name="Овал 63"/>
          <p:cNvSpPr/>
          <p:nvPr/>
        </p:nvSpPr>
        <p:spPr>
          <a:xfrm>
            <a:off x="2846557" y="6066659"/>
            <a:ext cx="92279" cy="998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Montserrat" panose="00000500000000000000" pitchFamily="2" charset="-52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9604526" y="4103614"/>
            <a:ext cx="2550017" cy="101204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latin typeface="Montserrat" panose="00000500000000000000" pitchFamily="2" charset="-52"/>
              </a:rPr>
              <a:t>ГПОУ ТО «Тульский государственный технологический колледж»</a:t>
            </a:r>
          </a:p>
          <a:p>
            <a:pPr algn="ctr"/>
            <a:r>
              <a:rPr lang="ru-RU" sz="900" dirty="0" smtClean="0">
                <a:latin typeface="Montserrat" panose="00000500000000000000" pitchFamily="2" charset="-52"/>
              </a:rPr>
              <a:t>г. Тула, ул. 7-ой Полюсный проезд, д. 16</a:t>
            </a:r>
          </a:p>
          <a:p>
            <a:pPr algn="ctr"/>
            <a:r>
              <a:rPr lang="ru-RU" sz="900" dirty="0" smtClean="0">
                <a:latin typeface="Montserrat" panose="00000500000000000000" pitchFamily="2" charset="-52"/>
              </a:rPr>
              <a:t>+7(4872)39-19-00</a:t>
            </a:r>
          </a:p>
          <a:p>
            <a:pPr algn="ctr"/>
            <a:r>
              <a:rPr lang="en-US" sz="900" dirty="0" smtClean="0">
                <a:latin typeface="Montserrat" panose="00000500000000000000" pitchFamily="2" charset="-52"/>
              </a:rPr>
              <a:t>https://www.tgtk-tula.ru</a:t>
            </a:r>
            <a:endParaRPr lang="ru-RU" sz="900" dirty="0">
              <a:latin typeface="Montserrat" panose="00000500000000000000" pitchFamily="2" charset="-52"/>
            </a:endParaRPr>
          </a:p>
        </p:txBody>
      </p:sp>
      <p:pic>
        <p:nvPicPr>
          <p:cNvPr id="73" name="Рисунок 7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0950" y="5207824"/>
            <a:ext cx="1275495" cy="1263900"/>
          </a:xfrm>
          <a:prstGeom prst="rect">
            <a:avLst/>
          </a:prstGeom>
        </p:spPr>
      </p:pic>
      <p:sp>
        <p:nvSpPr>
          <p:cNvPr id="69" name="Прямоугольник 68"/>
          <p:cNvSpPr/>
          <p:nvPr/>
        </p:nvSpPr>
        <p:spPr>
          <a:xfrm>
            <a:off x="1312721" y="1620835"/>
            <a:ext cx="4770052" cy="997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171450" indent="-171450">
              <a:buClr>
                <a:schemeClr val="accent2">
                  <a:lumMod val="50000"/>
                </a:schemeClr>
              </a:buClr>
              <a:buSzPct val="120000"/>
              <a:buBlip>
                <a:blip r:embed="rId7"/>
              </a:buBlip>
            </a:pPr>
            <a:r>
              <a:rPr lang="ru-RU" sz="1000" dirty="0">
                <a:latin typeface="Montserrat" panose="00000500000000000000" pitchFamily="2" charset="-52"/>
              </a:rPr>
              <a:t>документирование состояния инфокоммуникационных систем и их составляющих </a:t>
            </a:r>
            <a:r>
              <a:rPr lang="ru-RU" sz="1000" dirty="0" smtClean="0">
                <a:latin typeface="Montserrat" panose="00000500000000000000" pitchFamily="2" charset="-52"/>
              </a:rPr>
              <a:t>в процессе </a:t>
            </a:r>
            <a:r>
              <a:rPr lang="ru-RU" sz="1000" dirty="0">
                <a:latin typeface="Montserrat" panose="00000500000000000000" pitchFamily="2" charset="-52"/>
              </a:rPr>
              <a:t>наладки и эксплуатации;</a:t>
            </a:r>
          </a:p>
          <a:p>
            <a:pPr marL="171450" indent="-171450">
              <a:buClr>
                <a:schemeClr val="accent2">
                  <a:lumMod val="50000"/>
                </a:schemeClr>
              </a:buClr>
              <a:buSzPct val="120000"/>
              <a:buBlip>
                <a:blip r:embed="rId7"/>
              </a:buBlip>
            </a:pPr>
            <a:r>
              <a:rPr lang="ru-RU" sz="1000" dirty="0">
                <a:latin typeface="Montserrat" panose="00000500000000000000" pitchFamily="2" charset="-52"/>
              </a:rPr>
              <a:t>настройка и обеспечение работоспособности программных и аппаратных средств </a:t>
            </a:r>
            <a:r>
              <a:rPr lang="ru-RU" sz="1000" dirty="0" smtClean="0">
                <a:latin typeface="Montserrat" panose="00000500000000000000" pitchFamily="2" charset="-52"/>
              </a:rPr>
              <a:t>устройств инфокоммуникационных систем;</a:t>
            </a:r>
            <a:endParaRPr lang="ru-RU" sz="1000" dirty="0">
              <a:latin typeface="Montserrat" panose="00000500000000000000" pitchFamily="2" charset="-52"/>
            </a:endParaRPr>
          </a:p>
          <a:p>
            <a:pPr marL="171450" indent="-171450">
              <a:buClr>
                <a:schemeClr val="accent2">
                  <a:lumMod val="50000"/>
                </a:schemeClr>
              </a:buClr>
              <a:buSzPct val="120000"/>
              <a:buBlip>
                <a:blip r:embed="rId7"/>
              </a:buBlip>
            </a:pPr>
            <a:r>
              <a:rPr lang="ru-RU" sz="1000" dirty="0">
                <a:latin typeface="Montserrat" panose="00000500000000000000" pitchFamily="2" charset="-52"/>
              </a:rPr>
              <a:t>ремонт и модернизация аппаратных средств инфокоммуникационных систем </a:t>
            </a:r>
            <a:r>
              <a:rPr lang="ru-RU" sz="1000" dirty="0" smtClean="0">
                <a:latin typeface="Montserrat" panose="00000500000000000000" pitchFamily="2" charset="-52"/>
              </a:rPr>
              <a:t/>
            </a:r>
            <a:br>
              <a:rPr lang="ru-RU" sz="1000" dirty="0" smtClean="0">
                <a:latin typeface="Montserrat" panose="00000500000000000000" pitchFamily="2" charset="-52"/>
              </a:rPr>
            </a:br>
            <a:r>
              <a:rPr lang="ru-RU" sz="1000" dirty="0" smtClean="0">
                <a:latin typeface="Montserrat" panose="00000500000000000000" pitchFamily="2" charset="-52"/>
              </a:rPr>
              <a:t>и их составляющих </a:t>
            </a:r>
            <a:r>
              <a:rPr lang="ru-RU" sz="1000" dirty="0">
                <a:latin typeface="Montserrat" panose="00000500000000000000" pitchFamily="2" charset="-52"/>
              </a:rPr>
              <a:t>(по выбору</a:t>
            </a:r>
            <a:r>
              <a:rPr lang="ru-RU" sz="1000" dirty="0" smtClean="0">
                <a:latin typeface="Montserrat" panose="00000500000000000000" pitchFamily="2" charset="-52"/>
              </a:rPr>
              <a:t>).</a:t>
            </a:r>
            <a:endParaRPr lang="ru-RU" sz="1000" dirty="0">
              <a:latin typeface="Montserrat" panose="00000500000000000000" pitchFamily="2" charset="-52"/>
            </a:endParaRPr>
          </a:p>
        </p:txBody>
      </p:sp>
      <p:pic>
        <p:nvPicPr>
          <p:cNvPr id="55" name="Рисунок 5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62670" y="4678695"/>
            <a:ext cx="1640622" cy="837330"/>
          </a:xfrm>
          <a:prstGeom prst="rect">
            <a:avLst/>
          </a:prstGeom>
        </p:spPr>
      </p:pic>
      <p:sp>
        <p:nvSpPr>
          <p:cNvPr id="58" name="Прямоугольник 57"/>
          <p:cNvSpPr/>
          <p:nvPr/>
        </p:nvSpPr>
        <p:spPr>
          <a:xfrm>
            <a:off x="6446636" y="5487008"/>
            <a:ext cx="38921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800" dirty="0">
                <a:latin typeface="Montserrat" panose="00000500000000000000" pitchFamily="2" charset="-52"/>
                <a:cs typeface="Arial" panose="020B0604020202020204" pitchFamily="34" charset="0"/>
              </a:rPr>
              <a:t>В</a:t>
            </a:r>
            <a:r>
              <a:rPr lang="ru-RU" sz="800" dirty="0" smtClean="0">
                <a:latin typeface="Montserrat" panose="00000500000000000000" pitchFamily="2" charset="-52"/>
                <a:cs typeface="Arial" panose="020B0604020202020204" pitchFamily="34" charset="0"/>
              </a:rPr>
              <a:t>едущий </a:t>
            </a:r>
            <a:r>
              <a:rPr lang="ru-RU" sz="800" dirty="0">
                <a:latin typeface="Montserrat" panose="00000500000000000000" pitchFamily="2" charset="-52"/>
                <a:cs typeface="Arial" panose="020B0604020202020204" pitchFamily="34" charset="0"/>
              </a:rPr>
              <a:t>системный интегратор</a:t>
            </a:r>
            <a:r>
              <a:rPr lang="ru-RU" sz="800" b="1" dirty="0">
                <a:latin typeface="Montserrat" panose="00000500000000000000" pitchFamily="2" charset="-52"/>
                <a:cs typeface="Arial" panose="020B0604020202020204" pitchFamily="34" charset="0"/>
              </a:rPr>
              <a:t> </a:t>
            </a:r>
            <a:r>
              <a:rPr lang="ru-RU" sz="800" dirty="0">
                <a:latin typeface="Montserrat" panose="00000500000000000000" pitchFamily="2" charset="-52"/>
                <a:cs typeface="Arial" panose="020B0604020202020204" pitchFamily="34" charset="0"/>
              </a:rPr>
              <a:t>в сфере снабжения высокотехнологичным оборудованием государственных и корпоративных заказчиков, построения систем безопасности, автоматизации, создания веб-приложений и </a:t>
            </a:r>
            <a:r>
              <a:rPr lang="ru-RU" sz="800" dirty="0" smtClean="0">
                <a:latin typeface="Montserrat" panose="00000500000000000000" pitchFamily="2" charset="-52"/>
                <a:cs typeface="Arial" panose="020B0604020202020204" pitchFamily="34" charset="0"/>
              </a:rPr>
              <a:t>мультимедиа-решений</a:t>
            </a:r>
          </a:p>
          <a:p>
            <a:pPr algn="just"/>
            <a:r>
              <a:rPr lang="ru-RU" sz="800" dirty="0" smtClean="0">
                <a:latin typeface="Montserrat" panose="00000500000000000000" pitchFamily="2" charset="-52"/>
                <a:cs typeface="Arial" panose="020B0604020202020204" pitchFamily="34" charset="0"/>
              </a:rPr>
              <a:t>Предоставляет профессиональные </a:t>
            </a:r>
            <a:r>
              <a:rPr lang="ru-RU" sz="800" dirty="0">
                <a:latin typeface="Montserrat" panose="00000500000000000000" pitchFamily="2" charset="-52"/>
                <a:cs typeface="Arial" panose="020B0604020202020204" pitchFamily="34" charset="0"/>
              </a:rPr>
              <a:t>эффективные и рациональные решения в области информационных технологий и безопасности, тем самым </a:t>
            </a:r>
            <a:r>
              <a:rPr lang="ru-RU" sz="800" dirty="0" smtClean="0">
                <a:latin typeface="Montserrat" panose="00000500000000000000" pitchFamily="2" charset="-52"/>
                <a:cs typeface="Arial" panose="020B0604020202020204" pitchFamily="34" charset="0"/>
              </a:rPr>
              <a:t>способствуют  </a:t>
            </a:r>
            <a:r>
              <a:rPr lang="ru-RU" sz="800" dirty="0">
                <a:latin typeface="Montserrat" panose="00000500000000000000" pitchFamily="2" charset="-52"/>
                <a:cs typeface="Arial" panose="020B0604020202020204" pitchFamily="34" charset="0"/>
              </a:rPr>
              <a:t>повышению комфорта и благосостояния граждан и росту национальной экономики.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1610732" y="4003155"/>
            <a:ext cx="1165493" cy="2739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latin typeface="Montserrat" panose="00000500000000000000" pitchFamily="2" charset="-52"/>
              </a:rPr>
              <a:t>30000 - </a:t>
            </a:r>
            <a:r>
              <a:rPr lang="en-US" sz="900" dirty="0" smtClean="0">
                <a:latin typeface="Montserrat" panose="00000500000000000000" pitchFamily="2" charset="-52"/>
              </a:rPr>
              <a:t>4</a:t>
            </a:r>
            <a:r>
              <a:rPr lang="ru-RU" sz="900" dirty="0" smtClean="0">
                <a:latin typeface="Montserrat" panose="00000500000000000000" pitchFamily="2" charset="-52"/>
              </a:rPr>
              <a:t>0000</a:t>
            </a:r>
            <a:endParaRPr lang="ru-RU" sz="900" dirty="0">
              <a:latin typeface="Montserrat" panose="00000500000000000000" pitchFamily="2" charset="-52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139830" y="3590065"/>
            <a:ext cx="1266131" cy="9855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Montserrat" panose="00000500000000000000" pitchFamily="2" charset="-52"/>
              </a:rPr>
              <a:t>Студент</a:t>
            </a:r>
          </a:p>
          <a:p>
            <a:pPr algn="ctr"/>
            <a:r>
              <a:rPr lang="ru-RU" sz="1000" dirty="0" smtClean="0">
                <a:latin typeface="Montserrat" panose="00000500000000000000" pitchFamily="2" charset="-52"/>
              </a:rPr>
              <a:t>16 лет</a:t>
            </a:r>
            <a:endParaRPr lang="en-US" sz="1000" dirty="0" smtClean="0">
              <a:latin typeface="Montserrat" panose="00000500000000000000" pitchFamily="2" charset="-52"/>
            </a:endParaRPr>
          </a:p>
          <a:p>
            <a:pPr algn="ctr"/>
            <a:r>
              <a:rPr lang="ru-RU" sz="1000" b="1" dirty="0">
                <a:solidFill>
                  <a:srgbClr val="FF0000"/>
                </a:solidFill>
                <a:latin typeface="Montserrat" panose="00000500000000000000" pitchFamily="2" charset="-52"/>
              </a:rPr>
              <a:t>1</a:t>
            </a:r>
            <a:r>
              <a:rPr lang="en-US" sz="1000" b="1" dirty="0" smtClean="0">
                <a:solidFill>
                  <a:srgbClr val="FF0000"/>
                </a:solidFill>
                <a:latin typeface="Montserrat" panose="00000500000000000000" pitchFamily="2" charset="-52"/>
              </a:rPr>
              <a:t> </a:t>
            </a:r>
            <a:r>
              <a:rPr lang="ru-RU" sz="1000" b="1" dirty="0" smtClean="0">
                <a:solidFill>
                  <a:srgbClr val="FF0000"/>
                </a:solidFill>
                <a:latin typeface="Montserrat" panose="00000500000000000000" pitchFamily="2" charset="-52"/>
              </a:rPr>
              <a:t>г. 10 мес.</a:t>
            </a:r>
            <a:endParaRPr lang="ru-RU" sz="1000" b="1" dirty="0">
              <a:solidFill>
                <a:srgbClr val="FF0000"/>
              </a:solidFill>
              <a:latin typeface="Montserrat" panose="00000500000000000000" pitchFamily="2" charset="-52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1083843" y="3033108"/>
            <a:ext cx="1860004" cy="92858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ru-RU" sz="900" b="1" dirty="0">
                <a:latin typeface="Montserrat" panose="00000500000000000000" pitchFamily="2" charset="-52"/>
              </a:rPr>
              <a:t>Наладчик аппаратных </a:t>
            </a:r>
            <a:br>
              <a:rPr lang="ru-RU" sz="900" b="1" dirty="0">
                <a:latin typeface="Montserrat" panose="00000500000000000000" pitchFamily="2" charset="-52"/>
              </a:rPr>
            </a:br>
            <a:r>
              <a:rPr lang="ru-RU" sz="900" b="1" dirty="0">
                <a:latin typeface="Montserrat" panose="00000500000000000000" pitchFamily="2" charset="-52"/>
              </a:rPr>
              <a:t>и программных средств инфокоммуникационных </a:t>
            </a:r>
            <a:r>
              <a:rPr lang="ru-RU" sz="900" b="1" dirty="0" smtClean="0">
                <a:latin typeface="Montserrat" panose="00000500000000000000" pitchFamily="2" charset="-52"/>
              </a:rPr>
              <a:t>систем</a:t>
            </a:r>
          </a:p>
          <a:p>
            <a:pPr algn="ctr"/>
            <a:r>
              <a:rPr lang="ru-RU" sz="900" dirty="0" smtClean="0">
                <a:latin typeface="Montserrat" panose="00000500000000000000" pitchFamily="2" charset="-52"/>
              </a:rPr>
              <a:t>1</a:t>
            </a:r>
            <a:r>
              <a:rPr lang="en-US" sz="900" dirty="0" smtClean="0">
                <a:latin typeface="Montserrat" panose="00000500000000000000" pitchFamily="2" charset="-52"/>
              </a:rPr>
              <a:t>8</a:t>
            </a:r>
            <a:r>
              <a:rPr lang="ru-RU" sz="900" dirty="0" smtClean="0">
                <a:latin typeface="Montserrat" panose="00000500000000000000" pitchFamily="2" charset="-52"/>
              </a:rPr>
              <a:t> лет</a:t>
            </a:r>
            <a:endParaRPr lang="en-US" sz="900" dirty="0" smtClean="0">
              <a:latin typeface="Montserrat" panose="00000500000000000000" pitchFamily="2" charset="-52"/>
            </a:endParaRP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>
            <a:off x="1640094" y="3942903"/>
            <a:ext cx="1092717" cy="0"/>
          </a:xfrm>
          <a:prstGeom prst="line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75" name="Рисунок 7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544" y="4057894"/>
            <a:ext cx="154060" cy="154060"/>
          </a:xfrm>
          <a:prstGeom prst="rect">
            <a:avLst/>
          </a:prstGeom>
        </p:spPr>
      </p:pic>
      <p:sp>
        <p:nvSpPr>
          <p:cNvPr id="76" name="Прямоугольник 75"/>
          <p:cNvSpPr/>
          <p:nvPr/>
        </p:nvSpPr>
        <p:spPr>
          <a:xfrm>
            <a:off x="3250924" y="3858793"/>
            <a:ext cx="1149292" cy="226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Montserrat" panose="00000500000000000000" pitchFamily="2" charset="-52"/>
              </a:rPr>
              <a:t>5</a:t>
            </a:r>
            <a:r>
              <a:rPr lang="ru-RU" sz="900" dirty="0" smtClean="0">
                <a:latin typeface="Montserrat" panose="00000500000000000000" pitchFamily="2" charset="-52"/>
              </a:rPr>
              <a:t>0000 - </a:t>
            </a:r>
            <a:r>
              <a:rPr lang="en-US" sz="900" dirty="0">
                <a:latin typeface="Montserrat" panose="00000500000000000000" pitchFamily="2" charset="-52"/>
              </a:rPr>
              <a:t>8</a:t>
            </a:r>
            <a:r>
              <a:rPr lang="ru-RU" sz="900" dirty="0" smtClean="0">
                <a:latin typeface="Montserrat" panose="00000500000000000000" pitchFamily="2" charset="-52"/>
              </a:rPr>
              <a:t>0000</a:t>
            </a:r>
            <a:endParaRPr lang="ru-RU" sz="900" dirty="0">
              <a:latin typeface="Montserrat" panose="00000500000000000000" pitchFamily="2" charset="-52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3123781" y="2918743"/>
            <a:ext cx="1241571" cy="78017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Montserrat" panose="00000500000000000000" pitchFamily="2" charset="-52"/>
              </a:rPr>
              <a:t>Специалист технического отдела</a:t>
            </a:r>
          </a:p>
          <a:p>
            <a:pPr algn="ctr"/>
            <a:r>
              <a:rPr lang="ru-RU" sz="1000" dirty="0" smtClean="0">
                <a:latin typeface="Montserrat" panose="00000500000000000000" pitchFamily="2" charset="-52"/>
              </a:rPr>
              <a:t>22 года</a:t>
            </a:r>
            <a:endParaRPr lang="en-US" sz="1000" dirty="0" smtClean="0">
              <a:latin typeface="Montserrat" panose="00000500000000000000" pitchFamily="2" charset="-52"/>
            </a:endParaRPr>
          </a:p>
        </p:txBody>
      </p:sp>
      <p:pic>
        <p:nvPicPr>
          <p:cNvPr id="79" name="Рисунок 7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175" y="3895752"/>
            <a:ext cx="154060" cy="154060"/>
          </a:xfrm>
          <a:prstGeom prst="rect">
            <a:avLst/>
          </a:prstGeom>
        </p:spPr>
      </p:pic>
      <p:cxnSp>
        <p:nvCxnSpPr>
          <p:cNvPr id="80" name="Прямая соединительная линия 79"/>
          <p:cNvCxnSpPr/>
          <p:nvPr/>
        </p:nvCxnSpPr>
        <p:spPr>
          <a:xfrm>
            <a:off x="3217225" y="3789362"/>
            <a:ext cx="1119931" cy="0"/>
          </a:xfrm>
          <a:prstGeom prst="line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1" name="Прямоугольник 80"/>
          <p:cNvSpPr/>
          <p:nvPr/>
        </p:nvSpPr>
        <p:spPr>
          <a:xfrm>
            <a:off x="4973448" y="3446476"/>
            <a:ext cx="1149292" cy="226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latin typeface="Montserrat" panose="00000500000000000000" pitchFamily="2" charset="-52"/>
              </a:rPr>
              <a:t>90000 - 100000</a:t>
            </a:r>
            <a:endParaRPr lang="ru-RU" sz="900" dirty="0">
              <a:latin typeface="Montserrat" panose="00000500000000000000" pitchFamily="2" charset="-52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4775672" y="2754821"/>
            <a:ext cx="1330210" cy="51286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Montserrat" panose="00000500000000000000" pitchFamily="2" charset="-52"/>
              </a:rPr>
              <a:t>Системный администратор</a:t>
            </a:r>
          </a:p>
          <a:p>
            <a:pPr algn="ctr"/>
            <a:r>
              <a:rPr lang="ru-RU" sz="1000" dirty="0" smtClean="0">
                <a:latin typeface="Montserrat" panose="00000500000000000000" pitchFamily="2" charset="-52"/>
              </a:rPr>
              <a:t>25 лет</a:t>
            </a:r>
            <a:endParaRPr lang="en-US" sz="1000" dirty="0" smtClean="0">
              <a:latin typeface="Montserrat" panose="00000500000000000000" pitchFamily="2" charset="-52"/>
            </a:endParaRPr>
          </a:p>
        </p:txBody>
      </p:sp>
      <p:pic>
        <p:nvPicPr>
          <p:cNvPr id="83" name="Рисунок 8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388" y="3482118"/>
            <a:ext cx="154060" cy="154060"/>
          </a:xfrm>
          <a:prstGeom prst="rect">
            <a:avLst/>
          </a:prstGeom>
        </p:spPr>
      </p:pic>
      <p:cxnSp>
        <p:nvCxnSpPr>
          <p:cNvPr id="84" name="Прямая соединительная линия 83"/>
          <p:cNvCxnSpPr/>
          <p:nvPr/>
        </p:nvCxnSpPr>
        <p:spPr>
          <a:xfrm>
            <a:off x="4910388" y="3386942"/>
            <a:ext cx="1079170" cy="0"/>
          </a:xfrm>
          <a:prstGeom prst="line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5" name="Прямоугольник 84"/>
          <p:cNvSpPr/>
          <p:nvPr/>
        </p:nvSpPr>
        <p:spPr>
          <a:xfrm>
            <a:off x="6747594" y="3271559"/>
            <a:ext cx="1149292" cy="226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latin typeface="Montserrat" panose="00000500000000000000" pitchFamily="2" charset="-52"/>
              </a:rPr>
              <a:t>110000</a:t>
            </a:r>
            <a:endParaRPr lang="ru-RU" sz="1050" dirty="0">
              <a:latin typeface="Montserrat" panose="00000500000000000000" pitchFamily="2" charset="-52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6649351" y="2250643"/>
            <a:ext cx="1241571" cy="78017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latin typeface="Montserrat" panose="00000500000000000000" pitchFamily="2" charset="-52"/>
              </a:rPr>
              <a:t>Руководитель группы технической поддержки</a:t>
            </a:r>
          </a:p>
          <a:p>
            <a:pPr algn="ctr"/>
            <a:r>
              <a:rPr lang="ru-RU" sz="1050" dirty="0" smtClean="0">
                <a:latin typeface="Montserrat" panose="00000500000000000000" pitchFamily="2" charset="-52"/>
              </a:rPr>
              <a:t>30 лет</a:t>
            </a:r>
            <a:endParaRPr lang="en-US" sz="1050" dirty="0" smtClean="0">
              <a:latin typeface="Montserrat" panose="00000500000000000000" pitchFamily="2" charset="-52"/>
            </a:endParaRPr>
          </a:p>
        </p:txBody>
      </p:sp>
      <p:pic>
        <p:nvPicPr>
          <p:cNvPr id="87" name="Рисунок 8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155" y="3315909"/>
            <a:ext cx="154060" cy="154060"/>
          </a:xfrm>
          <a:prstGeom prst="rect">
            <a:avLst/>
          </a:prstGeom>
        </p:spPr>
      </p:pic>
      <p:cxnSp>
        <p:nvCxnSpPr>
          <p:cNvPr id="88" name="Прямая соединительная линия 87"/>
          <p:cNvCxnSpPr/>
          <p:nvPr/>
        </p:nvCxnSpPr>
        <p:spPr>
          <a:xfrm>
            <a:off x="6814706" y="3209498"/>
            <a:ext cx="1015068" cy="0"/>
          </a:xfrm>
          <a:prstGeom prst="line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9" name="Прямоугольник 88"/>
          <p:cNvSpPr/>
          <p:nvPr/>
        </p:nvSpPr>
        <p:spPr>
          <a:xfrm>
            <a:off x="8517819" y="2744393"/>
            <a:ext cx="1149292" cy="226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latin typeface="Montserrat" panose="00000500000000000000" pitchFamily="2" charset="-52"/>
              </a:rPr>
              <a:t>110000 - 120000</a:t>
            </a:r>
            <a:endParaRPr lang="ru-RU" sz="900" dirty="0">
              <a:latin typeface="Montserrat" panose="00000500000000000000" pitchFamily="2" charset="-52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8388391" y="2109922"/>
            <a:ext cx="1312113" cy="48340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Montserrat" panose="00000500000000000000" pitchFamily="2" charset="-52"/>
              </a:rPr>
              <a:t>Руководитель </a:t>
            </a:r>
            <a:r>
              <a:rPr lang="en-US" sz="1000" b="1" dirty="0" smtClean="0">
                <a:latin typeface="Montserrat" panose="00000500000000000000" pitchFamily="2" charset="-52"/>
              </a:rPr>
              <a:t/>
            </a:r>
            <a:br>
              <a:rPr lang="en-US" sz="1000" b="1" dirty="0" smtClean="0">
                <a:latin typeface="Montserrat" panose="00000500000000000000" pitchFamily="2" charset="-52"/>
              </a:rPr>
            </a:br>
            <a:r>
              <a:rPr lang="en-US" sz="1000" b="1" dirty="0" smtClean="0">
                <a:latin typeface="Montserrat" panose="00000500000000000000" pitchFamily="2" charset="-52"/>
              </a:rPr>
              <a:t>IT-</a:t>
            </a:r>
            <a:r>
              <a:rPr lang="ru-RU" sz="1000" b="1" dirty="0" smtClean="0">
                <a:latin typeface="Montserrat" panose="00000500000000000000" pitchFamily="2" charset="-52"/>
              </a:rPr>
              <a:t>отдела</a:t>
            </a:r>
          </a:p>
          <a:p>
            <a:pPr algn="ctr"/>
            <a:r>
              <a:rPr lang="ru-RU" sz="1000" dirty="0" smtClean="0">
                <a:latin typeface="Montserrat" panose="00000500000000000000" pitchFamily="2" charset="-52"/>
              </a:rPr>
              <a:t>35 лет</a:t>
            </a:r>
            <a:endParaRPr lang="en-US" sz="1000" dirty="0" smtClean="0">
              <a:latin typeface="Montserrat" panose="00000500000000000000" pitchFamily="2" charset="-52"/>
            </a:endParaRPr>
          </a:p>
        </p:txBody>
      </p:sp>
      <p:pic>
        <p:nvPicPr>
          <p:cNvPr id="91" name="Рисунок 9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8912" y="2788950"/>
            <a:ext cx="154060" cy="154060"/>
          </a:xfrm>
          <a:prstGeom prst="rect">
            <a:avLst/>
          </a:prstGeom>
        </p:spPr>
      </p:pic>
      <p:cxnSp>
        <p:nvCxnSpPr>
          <p:cNvPr id="92" name="Прямая соединительная линия 91"/>
          <p:cNvCxnSpPr/>
          <p:nvPr/>
        </p:nvCxnSpPr>
        <p:spPr>
          <a:xfrm>
            <a:off x="8514872" y="2675157"/>
            <a:ext cx="1015068" cy="0"/>
          </a:xfrm>
          <a:prstGeom prst="line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3" name="Прямоугольник 92"/>
          <p:cNvSpPr/>
          <p:nvPr/>
        </p:nvSpPr>
        <p:spPr>
          <a:xfrm>
            <a:off x="10349211" y="2482438"/>
            <a:ext cx="1149292" cy="226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>
                <a:latin typeface="Montserrat" panose="00000500000000000000" pitchFamily="2" charset="-52"/>
              </a:rPr>
              <a:t>б</a:t>
            </a:r>
            <a:r>
              <a:rPr lang="ru-RU" sz="1000" dirty="0" smtClean="0">
                <a:latin typeface="Montserrat" panose="00000500000000000000" pitchFamily="2" charset="-52"/>
              </a:rPr>
              <a:t>олее 120000</a:t>
            </a:r>
            <a:endParaRPr lang="ru-RU" sz="1000" dirty="0">
              <a:latin typeface="Montserrat" panose="00000500000000000000" pitchFamily="2" charset="-52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10254816" y="1869644"/>
            <a:ext cx="1331515" cy="49061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Montserrat" panose="00000500000000000000" pitchFamily="2" charset="-52"/>
              </a:rPr>
              <a:t>Руководитель </a:t>
            </a:r>
            <a:r>
              <a:rPr lang="en-US" sz="1000" b="1" dirty="0" smtClean="0">
                <a:latin typeface="Montserrat" panose="00000500000000000000" pitchFamily="2" charset="-52"/>
              </a:rPr>
              <a:t>IT-</a:t>
            </a:r>
            <a:r>
              <a:rPr lang="ru-RU" sz="1000" b="1" dirty="0" smtClean="0">
                <a:latin typeface="Montserrat" panose="00000500000000000000" pitchFamily="2" charset="-52"/>
              </a:rPr>
              <a:t>организации</a:t>
            </a:r>
          </a:p>
          <a:p>
            <a:pPr algn="ctr"/>
            <a:r>
              <a:rPr lang="ru-RU" sz="1000" dirty="0" smtClean="0">
                <a:latin typeface="Montserrat" panose="00000500000000000000" pitchFamily="2" charset="-52"/>
              </a:rPr>
              <a:t>45 лет</a:t>
            </a:r>
            <a:endParaRPr lang="en-US" sz="1000" dirty="0" smtClean="0">
              <a:latin typeface="Montserrat" panose="00000500000000000000" pitchFamily="2" charset="-52"/>
            </a:endParaRPr>
          </a:p>
        </p:txBody>
      </p:sp>
      <p:pic>
        <p:nvPicPr>
          <p:cNvPr id="95" name="Рисунок 9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646" y="2537300"/>
            <a:ext cx="154060" cy="154060"/>
          </a:xfrm>
          <a:prstGeom prst="rect">
            <a:avLst/>
          </a:prstGeom>
        </p:spPr>
      </p:pic>
      <p:cxnSp>
        <p:nvCxnSpPr>
          <p:cNvPr id="96" name="Прямая соединительная линия 95"/>
          <p:cNvCxnSpPr/>
          <p:nvPr/>
        </p:nvCxnSpPr>
        <p:spPr>
          <a:xfrm>
            <a:off x="10342753" y="2437855"/>
            <a:ext cx="1015068" cy="0"/>
          </a:xfrm>
          <a:prstGeom prst="line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102" name="Рисунок 10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53" y="4551123"/>
            <a:ext cx="738871" cy="738871"/>
          </a:xfrm>
          <a:prstGeom prst="rect">
            <a:avLst/>
          </a:prstGeom>
        </p:spPr>
      </p:pic>
      <p:sp>
        <p:nvSpPr>
          <p:cNvPr id="103" name="Стрелка вправо 102"/>
          <p:cNvSpPr/>
          <p:nvPr/>
        </p:nvSpPr>
        <p:spPr>
          <a:xfrm rot="20578670">
            <a:off x="1161390" y="3716759"/>
            <a:ext cx="554716" cy="2537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Montserrat" panose="00000500000000000000" pitchFamily="2" charset="-52"/>
            </a:endParaRPr>
          </a:p>
        </p:txBody>
      </p:sp>
      <p:sp>
        <p:nvSpPr>
          <p:cNvPr id="104" name="Стрелка вправо 103"/>
          <p:cNvSpPr/>
          <p:nvPr/>
        </p:nvSpPr>
        <p:spPr>
          <a:xfrm rot="20578670">
            <a:off x="2633013" y="3411659"/>
            <a:ext cx="554716" cy="2537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Montserrat" panose="00000500000000000000" pitchFamily="2" charset="-52"/>
            </a:endParaRPr>
          </a:p>
        </p:txBody>
      </p:sp>
      <p:sp>
        <p:nvSpPr>
          <p:cNvPr id="105" name="Стрелка вправо 104"/>
          <p:cNvSpPr/>
          <p:nvPr/>
        </p:nvSpPr>
        <p:spPr>
          <a:xfrm rot="20578670">
            <a:off x="4336056" y="3115703"/>
            <a:ext cx="554716" cy="2537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Montserrat" panose="00000500000000000000" pitchFamily="2" charset="-52"/>
            </a:endParaRPr>
          </a:p>
        </p:txBody>
      </p:sp>
      <p:sp>
        <p:nvSpPr>
          <p:cNvPr id="106" name="Стрелка вправо 105"/>
          <p:cNvSpPr/>
          <p:nvPr/>
        </p:nvSpPr>
        <p:spPr>
          <a:xfrm rot="20578670">
            <a:off x="6181560" y="2746126"/>
            <a:ext cx="554716" cy="2537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Montserrat" panose="00000500000000000000" pitchFamily="2" charset="-52"/>
            </a:endParaRPr>
          </a:p>
        </p:txBody>
      </p:sp>
      <p:sp>
        <p:nvSpPr>
          <p:cNvPr id="107" name="Стрелка вправо 106"/>
          <p:cNvSpPr/>
          <p:nvPr/>
        </p:nvSpPr>
        <p:spPr>
          <a:xfrm rot="20578670">
            <a:off x="9686957" y="2056223"/>
            <a:ext cx="554716" cy="2537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Montserrat" panose="00000500000000000000" pitchFamily="2" charset="-52"/>
            </a:endParaRPr>
          </a:p>
        </p:txBody>
      </p:sp>
      <p:pic>
        <p:nvPicPr>
          <p:cNvPr id="108" name="Рисунок 10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03180" y="2271449"/>
            <a:ext cx="573074" cy="335309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520" y="3795394"/>
            <a:ext cx="1125937" cy="1125937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 rotWithShape="1">
          <a:blip r:embed="rId12"/>
          <a:srcRect l="18581" t="23658" r="37090" b="24710"/>
          <a:stretch/>
        </p:blipFill>
        <p:spPr>
          <a:xfrm>
            <a:off x="6637254" y="3518686"/>
            <a:ext cx="1255454" cy="116985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5373" y="4369533"/>
            <a:ext cx="1096772" cy="82257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537" y="4129348"/>
            <a:ext cx="1086821" cy="108682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783" y="3068945"/>
            <a:ext cx="1391675" cy="1070258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6828" y="2798406"/>
            <a:ext cx="1429503" cy="1144497"/>
          </a:xfrm>
          <a:prstGeom prst="rect">
            <a:avLst/>
          </a:prstGeom>
        </p:spPr>
      </p:pic>
      <p:pic>
        <p:nvPicPr>
          <p:cNvPr id="65" name="Рисунок 64"/>
          <p:cNvPicPr>
            <a:picLocks noChangeAspect="1"/>
          </p:cNvPicPr>
          <p:nvPr/>
        </p:nvPicPr>
        <p:blipFill rotWithShape="1">
          <a:blip r:embed="rId17"/>
          <a:srcRect l="10086" t="52990" r="11465" b="40976"/>
          <a:stretch/>
        </p:blipFill>
        <p:spPr>
          <a:xfrm>
            <a:off x="176254" y="55602"/>
            <a:ext cx="4391954" cy="270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23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244</Words>
  <Application>Microsoft Office PowerPoint</Application>
  <PresentationFormat>Широкоэкранный</PresentationFormat>
  <Paragraphs>43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1</cp:lastModifiedBy>
  <cp:revision>59</cp:revision>
  <dcterms:created xsi:type="dcterms:W3CDTF">2023-08-30T11:54:54Z</dcterms:created>
  <dcterms:modified xsi:type="dcterms:W3CDTF">2023-10-06T07:00:04Z</dcterms:modified>
</cp:coreProperties>
</file>