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08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01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080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42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365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42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398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476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46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64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665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47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661904" y="4117455"/>
            <a:ext cx="1165493" cy="2739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latin typeface="Montserrat" panose="00000500000000000000" pitchFamily="2" charset="-52"/>
              </a:rPr>
              <a:t>15000 - 20000</a:t>
            </a:r>
            <a:endParaRPr lang="ru-RU" sz="1050" dirty="0">
              <a:latin typeface="Montserrat" panose="00000500000000000000" pitchFamily="2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477" y="282684"/>
            <a:ext cx="428768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-52"/>
              </a:rPr>
              <a:t>КАРЬЕРНАЯ КАРТА</a:t>
            </a:r>
          </a:p>
          <a:p>
            <a:r>
              <a:rPr lang="ru-RU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-52"/>
              </a:rPr>
              <a:t>с</a:t>
            </a:r>
            <a:r>
              <a:rPr lang="ru-RU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-52"/>
              </a:rPr>
              <a:t>пециалиста по компьютерным системам</a:t>
            </a:r>
            <a:endParaRPr lang="ru-RU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tserrat" panose="00000500000000000000" pitchFamily="2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88315" y="185577"/>
            <a:ext cx="3782566" cy="92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Montserrat" panose="00000500000000000000" pitchFamily="2" charset="-52"/>
              </a:rPr>
              <a:t>09.02.01  Компьютерные системы и комплексы</a:t>
            </a:r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34275" y="260059"/>
            <a:ext cx="755009" cy="38589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Montserrat" panose="00000500000000000000" pitchFamily="2" charset="-52"/>
              </a:rPr>
              <a:t>ТУЛА</a:t>
            </a:r>
            <a:endParaRPr lang="ru-RU" sz="1400" b="1" dirty="0">
              <a:latin typeface="Montserrat" panose="00000500000000000000" pitchFamily="2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7030" y="310394"/>
            <a:ext cx="244357" cy="33024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883941" y="619665"/>
            <a:ext cx="880845" cy="38589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Montserrat" panose="00000500000000000000" pitchFamily="2" charset="-52"/>
              </a:rPr>
              <a:t>50000</a:t>
            </a:r>
            <a:endParaRPr lang="ru-RU" sz="1400" b="1" dirty="0">
              <a:latin typeface="Montserrat" panose="00000500000000000000" pitchFamily="2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711966" y="943716"/>
            <a:ext cx="1465880" cy="41106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800" dirty="0" smtClean="0">
                <a:latin typeface="Montserrat" panose="00000500000000000000" pitchFamily="2" charset="-52"/>
              </a:rPr>
              <a:t>Средний уровень зарплаты по региону </a:t>
            </a:r>
            <a:endParaRPr lang="ru-RU" sz="800" dirty="0">
              <a:latin typeface="Montserrat" panose="00000500000000000000" pitchFamily="2" charset="-52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6" y="1426362"/>
            <a:ext cx="1022360" cy="63799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316781" y="975103"/>
            <a:ext cx="1711354" cy="38589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Montserrat" panose="00000500000000000000" pitchFamily="2" charset="-52"/>
              </a:rPr>
              <a:t>ЧЕМУ НАУЧИМ</a:t>
            </a:r>
            <a:endParaRPr lang="ru-RU" sz="1400" b="1" dirty="0">
              <a:latin typeface="Montserrat" panose="00000500000000000000" pitchFamily="2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10449" y="1850815"/>
            <a:ext cx="3603223" cy="34759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>
                <a:latin typeface="Montserrat" panose="00000500000000000000" pitchFamily="2" charset="-52"/>
              </a:rPr>
              <a:t>Проектирование цифровых систем; </a:t>
            </a:r>
            <a:endParaRPr lang="ru-RU" sz="1000" dirty="0" smtClean="0">
              <a:latin typeface="Montserrat" panose="00000500000000000000" pitchFamily="2" charset="-52"/>
            </a:endParaRPr>
          </a:p>
          <a:p>
            <a:r>
              <a:rPr lang="ru-RU" sz="1000" dirty="0" smtClean="0">
                <a:latin typeface="Montserrat" panose="00000500000000000000" pitchFamily="2" charset="-52"/>
              </a:rPr>
              <a:t>Проектирование </a:t>
            </a:r>
            <a:r>
              <a:rPr lang="ru-RU" sz="1000" dirty="0">
                <a:latin typeface="Montserrat" panose="00000500000000000000" pitchFamily="2" charset="-52"/>
              </a:rPr>
              <a:t>управляющих программ компьютерных систем и комплексов; </a:t>
            </a:r>
            <a:endParaRPr lang="ru-RU" sz="1000" dirty="0" smtClean="0">
              <a:latin typeface="Montserrat" panose="00000500000000000000" pitchFamily="2" charset="-52"/>
            </a:endParaRPr>
          </a:p>
          <a:p>
            <a:r>
              <a:rPr lang="ru-RU" sz="1000" dirty="0" smtClean="0">
                <a:latin typeface="Montserrat" panose="00000500000000000000" pitchFamily="2" charset="-52"/>
              </a:rPr>
              <a:t>Техническое </a:t>
            </a:r>
            <a:r>
              <a:rPr lang="ru-RU" sz="1000" dirty="0">
                <a:latin typeface="Montserrat" panose="00000500000000000000" pitchFamily="2" charset="-52"/>
              </a:rPr>
              <a:t>обслуживание и ремонт компьютерных систем и </a:t>
            </a:r>
            <a:r>
              <a:rPr lang="ru-RU" sz="1000" dirty="0" smtClean="0">
                <a:latin typeface="Montserrat" panose="00000500000000000000" pitchFamily="2" charset="-52"/>
              </a:rPr>
              <a:t>комплексов</a:t>
            </a:r>
          </a:p>
          <a:p>
            <a:r>
              <a:rPr lang="ru-RU" sz="1000" dirty="0">
                <a:latin typeface="Montserrat" panose="00000500000000000000" pitchFamily="2" charset="-52"/>
              </a:rPr>
              <a:t>Проектирование и программирование аппаратного обеспечения встраиваемых </a:t>
            </a:r>
            <a:r>
              <a:rPr lang="ru-RU" sz="1000" dirty="0" smtClean="0">
                <a:latin typeface="Montserrat" panose="00000500000000000000" pitchFamily="2" charset="-52"/>
              </a:rPr>
              <a:t>систем</a:t>
            </a:r>
          </a:p>
          <a:p>
            <a:r>
              <a:rPr lang="ru-RU" sz="1000" dirty="0">
                <a:latin typeface="Montserrat" panose="00000500000000000000" pitchFamily="2" charset="-52"/>
              </a:rPr>
              <a:t>Проектирование и программирование </a:t>
            </a:r>
            <a:r>
              <a:rPr lang="ru-RU" sz="1000" dirty="0" smtClean="0">
                <a:latin typeface="Montserrat" panose="00000500000000000000" pitchFamily="2" charset="-52"/>
              </a:rPr>
              <a:t>аппаратного обеспечения </a:t>
            </a:r>
            <a:r>
              <a:rPr lang="ru-RU" sz="1000" dirty="0">
                <a:latin typeface="Montserrat" panose="00000500000000000000" pitchFamily="2" charset="-52"/>
              </a:rPr>
              <a:t>встраиваемых систем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993" y="678388"/>
            <a:ext cx="310393" cy="31039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987" y="3580599"/>
            <a:ext cx="1256598" cy="9855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Montserrat" panose="00000500000000000000" pitchFamily="2" charset="-52"/>
              </a:rPr>
              <a:t>Студент</a:t>
            </a:r>
          </a:p>
          <a:p>
            <a:pPr algn="ctr"/>
            <a:r>
              <a:rPr lang="ru-RU" sz="1200" dirty="0" smtClean="0">
                <a:latin typeface="Montserrat" panose="00000500000000000000" pitchFamily="2" charset="-52"/>
              </a:rPr>
              <a:t>16 лет</a:t>
            </a:r>
            <a:endParaRPr lang="en-US" sz="1200" dirty="0" smtClean="0">
              <a:latin typeface="Montserrat" panose="00000500000000000000" pitchFamily="2" charset="-52"/>
            </a:endParaRPr>
          </a:p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Montserrat" panose="00000500000000000000" pitchFamily="2" charset="-52"/>
              </a:rPr>
              <a:t>3 </a:t>
            </a:r>
            <a:r>
              <a:rPr lang="ru-RU" sz="1200" b="1" dirty="0" smtClean="0">
                <a:solidFill>
                  <a:srgbClr val="FF0000"/>
                </a:solidFill>
                <a:latin typeface="Montserrat" panose="00000500000000000000" pitchFamily="2" charset="-52"/>
              </a:rPr>
              <a:t>г. 10 мес.</a:t>
            </a:r>
            <a:endParaRPr lang="ru-RU" sz="1200" b="1" dirty="0">
              <a:solidFill>
                <a:srgbClr val="FF0000"/>
              </a:solidFill>
              <a:latin typeface="Montserrat" panose="00000500000000000000" pitchFamily="2" charset="-5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392249" y="3259303"/>
            <a:ext cx="1441637" cy="82599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Montserrat" panose="00000500000000000000" pitchFamily="2" charset="-52"/>
              </a:rPr>
              <a:t>Стажер </a:t>
            </a:r>
            <a:endParaRPr lang="en-US" sz="1100" b="1" dirty="0" smtClean="0">
              <a:latin typeface="Montserrat" panose="00000500000000000000" pitchFamily="2" charset="-52"/>
            </a:endParaRPr>
          </a:p>
          <a:p>
            <a:pPr algn="ctr"/>
            <a:r>
              <a:rPr lang="ru-RU" sz="1100" b="1" dirty="0" smtClean="0">
                <a:latin typeface="Montserrat" panose="00000500000000000000" pitchFamily="2" charset="-52"/>
              </a:rPr>
              <a:t>в </a:t>
            </a:r>
            <a:r>
              <a:rPr lang="ru-RU" sz="1100" b="1" dirty="0" smtClean="0">
                <a:latin typeface="Montserrat" panose="00000500000000000000" pitchFamily="2" charset="-52"/>
              </a:rPr>
              <a:t>ИТ-отделе</a:t>
            </a:r>
          </a:p>
          <a:p>
            <a:pPr algn="ctr"/>
            <a:r>
              <a:rPr lang="ru-RU" sz="1100" dirty="0" smtClean="0">
                <a:latin typeface="Montserrat" panose="00000500000000000000" pitchFamily="2" charset="-52"/>
              </a:rPr>
              <a:t>19 лет</a:t>
            </a:r>
            <a:endParaRPr lang="en-US" sz="1100" dirty="0" smtClean="0">
              <a:latin typeface="Montserrat" panose="00000500000000000000" pitchFamily="2" charset="-52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619074" y="4057203"/>
            <a:ext cx="1092717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196" y="4177193"/>
            <a:ext cx="154060" cy="15406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3269962" y="3949374"/>
            <a:ext cx="1149292" cy="226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Montserrat" panose="00000500000000000000" pitchFamily="2" charset="-52"/>
              </a:rPr>
              <a:t>2</a:t>
            </a:r>
            <a:r>
              <a:rPr lang="ru-RU" sz="1000" dirty="0" smtClean="0">
                <a:latin typeface="Montserrat" panose="00000500000000000000" pitchFamily="2" charset="-52"/>
              </a:rPr>
              <a:t>0000 - 30000</a:t>
            </a:r>
            <a:endParaRPr lang="ru-RU" sz="1000" dirty="0">
              <a:latin typeface="Montserrat" panose="00000500000000000000" pitchFamily="2" charset="-52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130275" y="2965262"/>
            <a:ext cx="1410515" cy="79995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latin typeface="Montserrat" panose="00000500000000000000" pitchFamily="2" charset="-52"/>
              </a:rPr>
              <a:t>Специалист </a:t>
            </a:r>
            <a:r>
              <a:rPr lang="ru-RU" sz="900" b="1" dirty="0">
                <a:latin typeface="Montserrat" panose="00000500000000000000" pitchFamily="2" charset="-52"/>
              </a:rPr>
              <a:t>по ремонту и обслуживанию вычислительной </a:t>
            </a:r>
            <a:r>
              <a:rPr lang="ru-RU" sz="900" b="1" dirty="0" smtClean="0">
                <a:latin typeface="Montserrat" panose="00000500000000000000" pitchFamily="2" charset="-52"/>
              </a:rPr>
              <a:t>техники</a:t>
            </a:r>
          </a:p>
          <a:p>
            <a:pPr algn="ctr"/>
            <a:r>
              <a:rPr lang="ru-RU" sz="900" dirty="0" smtClean="0">
                <a:latin typeface="Montserrat" panose="00000500000000000000" pitchFamily="2" charset="-52"/>
              </a:rPr>
              <a:t>19 лет</a:t>
            </a:r>
            <a:endParaRPr lang="ru-RU" sz="900" dirty="0">
              <a:latin typeface="Montserrat" panose="00000500000000000000" pitchFamily="2" charset="-52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21" y="3969959"/>
            <a:ext cx="154060" cy="154060"/>
          </a:xfrm>
          <a:prstGeom prst="rect">
            <a:avLst/>
          </a:prstGeom>
        </p:spPr>
      </p:pic>
      <p:cxnSp>
        <p:nvCxnSpPr>
          <p:cNvPr id="31" name="Прямая соединительная линия 30"/>
          <p:cNvCxnSpPr/>
          <p:nvPr/>
        </p:nvCxnSpPr>
        <p:spPr>
          <a:xfrm>
            <a:off x="3227108" y="3844952"/>
            <a:ext cx="1119931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4973592" y="3672300"/>
            <a:ext cx="1149292" cy="1967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Montserrat" panose="00000500000000000000" pitchFamily="2" charset="-52"/>
              </a:rPr>
              <a:t>25000 – 35 000</a:t>
            </a:r>
            <a:endParaRPr lang="ru-RU" sz="1000" dirty="0">
              <a:latin typeface="Montserrat" panose="00000500000000000000" pitchFamily="2" charset="-52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760508" y="2523734"/>
            <a:ext cx="1617594" cy="105347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latin typeface="Montserrat" panose="00000500000000000000" pitchFamily="2" charset="-52"/>
              </a:rPr>
              <a:t>Техник </a:t>
            </a:r>
            <a:r>
              <a:rPr lang="ru-RU" sz="900" b="1" dirty="0">
                <a:latin typeface="Montserrat" panose="00000500000000000000" pitchFamily="2" charset="-52"/>
              </a:rPr>
              <a:t>по применению и программированию микропроцессорных </a:t>
            </a:r>
            <a:r>
              <a:rPr lang="ru-RU" sz="900" b="1" dirty="0" smtClean="0">
                <a:latin typeface="Montserrat" panose="00000500000000000000" pitchFamily="2" charset="-52"/>
              </a:rPr>
              <a:t>систем</a:t>
            </a:r>
          </a:p>
          <a:p>
            <a:pPr algn="ctr"/>
            <a:r>
              <a:rPr lang="ru-RU" sz="900" dirty="0" smtClean="0">
                <a:latin typeface="Montserrat" panose="00000500000000000000" pitchFamily="2" charset="-52"/>
              </a:rPr>
              <a:t>25  лет</a:t>
            </a:r>
            <a:endParaRPr lang="en-US" sz="900" dirty="0" smtClean="0">
              <a:latin typeface="Montserrat" panose="00000500000000000000" pitchFamily="2" charset="-52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423" y="3685272"/>
            <a:ext cx="190182" cy="190182"/>
          </a:xfrm>
          <a:prstGeom prst="rect">
            <a:avLst/>
          </a:prstGeom>
        </p:spPr>
      </p:pic>
      <p:cxnSp>
        <p:nvCxnSpPr>
          <p:cNvPr id="35" name="Прямая соединительная линия 34"/>
          <p:cNvCxnSpPr/>
          <p:nvPr/>
        </p:nvCxnSpPr>
        <p:spPr>
          <a:xfrm>
            <a:off x="4985864" y="3580599"/>
            <a:ext cx="1079170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6810798" y="3259527"/>
            <a:ext cx="1149292" cy="226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latin typeface="Montserrat" panose="00000500000000000000" pitchFamily="2" charset="-52"/>
              </a:rPr>
              <a:t>35000-45000</a:t>
            </a:r>
            <a:endParaRPr lang="ru-RU" sz="1050" dirty="0">
              <a:latin typeface="Montserrat" panose="00000500000000000000" pitchFamily="2" charset="-52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728535" y="2360494"/>
            <a:ext cx="1286662" cy="7801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Montserrat" panose="00000500000000000000" pitchFamily="2" charset="-52"/>
              </a:rPr>
              <a:t>С</a:t>
            </a:r>
            <a:r>
              <a:rPr lang="ru-RU" sz="1000" b="1" dirty="0" smtClean="0">
                <a:latin typeface="Montserrat" panose="00000500000000000000" pitchFamily="2" charset="-52"/>
              </a:rPr>
              <a:t>истемный </a:t>
            </a:r>
            <a:r>
              <a:rPr lang="ru-RU" sz="1000" b="1" dirty="0" smtClean="0">
                <a:latin typeface="Montserrat" panose="00000500000000000000" pitchFamily="2" charset="-52"/>
              </a:rPr>
              <a:t>администратор</a:t>
            </a:r>
            <a:endParaRPr lang="en-US" sz="1000" b="1" dirty="0" smtClean="0">
              <a:latin typeface="Montserrat" panose="00000500000000000000" pitchFamily="2" charset="-52"/>
            </a:endParaRPr>
          </a:p>
          <a:p>
            <a:pPr algn="ctr"/>
            <a:r>
              <a:rPr lang="ru-RU" sz="1000" dirty="0" smtClean="0">
                <a:latin typeface="Montserrat" panose="00000500000000000000" pitchFamily="2" charset="-52"/>
              </a:rPr>
              <a:t>27</a:t>
            </a:r>
            <a:r>
              <a:rPr lang="ru-RU" sz="1000" b="1" dirty="0" smtClean="0">
                <a:latin typeface="Montserrat" panose="00000500000000000000" pitchFamily="2" charset="-52"/>
              </a:rPr>
              <a:t> </a:t>
            </a:r>
            <a:r>
              <a:rPr lang="ru-RU" sz="1000" dirty="0" smtClean="0">
                <a:latin typeface="Montserrat" panose="00000500000000000000" pitchFamily="2" charset="-52"/>
              </a:rPr>
              <a:t>лет</a:t>
            </a:r>
            <a:endParaRPr lang="en-US" sz="1000" dirty="0" smtClean="0">
              <a:latin typeface="Montserrat" panose="00000500000000000000" pitchFamily="2" charset="-52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935" y="3315909"/>
            <a:ext cx="154060" cy="154060"/>
          </a:xfrm>
          <a:prstGeom prst="rect">
            <a:avLst/>
          </a:prstGeom>
        </p:spPr>
      </p:pic>
      <p:cxnSp>
        <p:nvCxnSpPr>
          <p:cNvPr id="39" name="Прямая соединительная линия 38"/>
          <p:cNvCxnSpPr/>
          <p:nvPr/>
        </p:nvCxnSpPr>
        <p:spPr>
          <a:xfrm>
            <a:off x="6793686" y="3209498"/>
            <a:ext cx="1015068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8612565" y="3070802"/>
            <a:ext cx="1144140" cy="186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Montserrat" panose="00000500000000000000" pitchFamily="2" charset="-52"/>
              </a:rPr>
              <a:t>50000 – 70 000</a:t>
            </a:r>
            <a:endParaRPr lang="ru-RU" sz="900" dirty="0">
              <a:latin typeface="Montserrat" panose="00000500000000000000" pitchFamily="2" charset="-52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294540" y="2022163"/>
            <a:ext cx="1443160" cy="75480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Montserrat" panose="00000500000000000000" pitchFamily="2" charset="-52"/>
              </a:rPr>
              <a:t>Руководитель </a:t>
            </a:r>
            <a:r>
              <a:rPr lang="ru-RU" sz="1200" b="1" dirty="0" smtClean="0">
                <a:latin typeface="Montserrat" panose="00000500000000000000" pitchFamily="2" charset="-52"/>
              </a:rPr>
              <a:t>ИТ–отдела</a:t>
            </a:r>
            <a:endParaRPr lang="ru-RU" sz="1200" b="1" dirty="0" smtClean="0">
              <a:latin typeface="Montserrat" panose="00000500000000000000" pitchFamily="2" charset="-52"/>
            </a:endParaRPr>
          </a:p>
          <a:p>
            <a:pPr algn="ctr"/>
            <a:r>
              <a:rPr lang="ru-RU" sz="1200" dirty="0" smtClean="0">
                <a:latin typeface="Montserrat" panose="00000500000000000000" pitchFamily="2" charset="-52"/>
              </a:rPr>
              <a:t>30 лет</a:t>
            </a:r>
            <a:endParaRPr lang="en-US" sz="1200" dirty="0" smtClean="0">
              <a:latin typeface="Montserrat" panose="00000500000000000000" pitchFamily="2" charset="-52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19" y="3096862"/>
            <a:ext cx="154060" cy="154060"/>
          </a:xfrm>
          <a:prstGeom prst="rect">
            <a:avLst/>
          </a:prstGeom>
        </p:spPr>
      </p:pic>
      <p:cxnSp>
        <p:nvCxnSpPr>
          <p:cNvPr id="43" name="Прямая соединительная линия 42"/>
          <p:cNvCxnSpPr/>
          <p:nvPr/>
        </p:nvCxnSpPr>
        <p:spPr>
          <a:xfrm>
            <a:off x="8544219" y="2987874"/>
            <a:ext cx="1015068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10350877" y="2492948"/>
            <a:ext cx="1149292" cy="226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Montserrat" panose="00000500000000000000" pitchFamily="2" charset="-52"/>
              </a:rPr>
              <a:t>б</a:t>
            </a:r>
            <a:r>
              <a:rPr lang="ru-RU" sz="1050" dirty="0" smtClean="0">
                <a:latin typeface="Montserrat" panose="00000500000000000000" pitchFamily="2" charset="-52"/>
              </a:rPr>
              <a:t>олее 120000</a:t>
            </a:r>
            <a:endParaRPr lang="ru-RU" sz="1050" dirty="0">
              <a:latin typeface="Montserrat" panose="00000500000000000000" pitchFamily="2" charset="-52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0223163" y="1869644"/>
            <a:ext cx="1368887" cy="4906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Montserrat" panose="00000500000000000000" pitchFamily="2" charset="-52"/>
              </a:rPr>
              <a:t>Руководитель организации</a:t>
            </a:r>
          </a:p>
          <a:p>
            <a:pPr algn="ctr"/>
            <a:r>
              <a:rPr lang="ru-RU" sz="1200" dirty="0" smtClean="0">
                <a:latin typeface="Montserrat" panose="00000500000000000000" pitchFamily="2" charset="-52"/>
              </a:rPr>
              <a:t>45 лет</a:t>
            </a:r>
            <a:endParaRPr lang="en-US" sz="1200" dirty="0" smtClean="0">
              <a:latin typeface="Montserrat" panose="00000500000000000000" pitchFamily="2" charset="-52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626" y="2537300"/>
            <a:ext cx="154060" cy="154060"/>
          </a:xfrm>
          <a:prstGeom prst="rect">
            <a:avLst/>
          </a:prstGeom>
        </p:spPr>
      </p:pic>
      <p:cxnSp>
        <p:nvCxnSpPr>
          <p:cNvPr id="47" name="Прямая соединительная линия 46"/>
          <p:cNvCxnSpPr/>
          <p:nvPr/>
        </p:nvCxnSpPr>
        <p:spPr>
          <a:xfrm>
            <a:off x="10321733" y="2437855"/>
            <a:ext cx="1015068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205735" y="5474434"/>
            <a:ext cx="2600589" cy="5253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Montserrat" panose="00000500000000000000" pitchFamily="2" charset="-52"/>
              </a:rPr>
              <a:t>После окончания</a:t>
            </a:r>
          </a:p>
          <a:p>
            <a:pPr algn="ctr"/>
            <a:r>
              <a:rPr lang="ru-RU" sz="1400" b="1" dirty="0" smtClean="0">
                <a:latin typeface="Montserrat" panose="00000500000000000000" pitchFamily="2" charset="-52"/>
              </a:rPr>
              <a:t>обучения ты получишь</a:t>
            </a:r>
            <a:endParaRPr lang="ru-RU" sz="1400" b="1" dirty="0">
              <a:latin typeface="Montserrat" panose="00000500000000000000" pitchFamily="2" charset="-52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31642" y="6316367"/>
            <a:ext cx="2600589" cy="41106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Montserrat" panose="00000500000000000000" pitchFamily="2" charset="-52"/>
              </a:rPr>
              <a:t>Диплом с присвоением квалификации </a:t>
            </a:r>
          </a:p>
          <a:p>
            <a:pPr algn="ctr"/>
            <a:r>
              <a:rPr lang="ru-RU" sz="1000" dirty="0" smtClean="0">
                <a:latin typeface="Montserrat" panose="00000500000000000000" pitchFamily="2" charset="-52"/>
              </a:rPr>
              <a:t>«</a:t>
            </a:r>
            <a:r>
              <a:rPr lang="ru-RU" sz="1000" dirty="0">
                <a:latin typeface="Montserrat" panose="00000500000000000000" pitchFamily="2" charset="-52"/>
              </a:rPr>
              <a:t>С</a:t>
            </a:r>
            <a:r>
              <a:rPr lang="ru-RU" sz="1000" dirty="0" smtClean="0">
                <a:latin typeface="Montserrat" panose="00000500000000000000" pitchFamily="2" charset="-52"/>
              </a:rPr>
              <a:t>пециалист </a:t>
            </a:r>
            <a:r>
              <a:rPr lang="ru-RU" sz="1000" dirty="0">
                <a:latin typeface="Montserrat" panose="00000500000000000000" pitchFamily="2" charset="-52"/>
              </a:rPr>
              <a:t>по компьютерным </a:t>
            </a:r>
            <a:r>
              <a:rPr lang="ru-RU" sz="1000" dirty="0" smtClean="0">
                <a:latin typeface="Montserrat" panose="00000500000000000000" pitchFamily="2" charset="-52"/>
              </a:rPr>
              <a:t>системам</a:t>
            </a:r>
            <a:r>
              <a:rPr lang="ru-RU" sz="1000" i="1" dirty="0" smtClean="0">
                <a:latin typeface="Montserrat" panose="00000500000000000000" pitchFamily="2" charset="-52"/>
              </a:rPr>
              <a:t>»</a:t>
            </a:r>
            <a:endParaRPr lang="ru-RU" sz="1000" dirty="0">
              <a:latin typeface="Montserrat" panose="00000500000000000000" pitchFamily="2" charset="-52"/>
            </a:endParaRPr>
          </a:p>
          <a:p>
            <a:pPr algn="ctr"/>
            <a:r>
              <a:rPr lang="ru-RU" sz="1000" dirty="0">
                <a:latin typeface="Montserrat" panose="00000500000000000000" pitchFamily="2" charset="-52"/>
              </a:rPr>
              <a:t> </a:t>
            </a:r>
          </a:p>
          <a:p>
            <a:pPr algn="ctr"/>
            <a:r>
              <a:rPr lang="ru-RU" sz="1000" dirty="0">
                <a:latin typeface="Montserrat" panose="00000500000000000000" pitchFamily="2" charset="-52"/>
              </a:rPr>
              <a:t> </a:t>
            </a:r>
          </a:p>
          <a:p>
            <a:pPr algn="ctr"/>
            <a:endParaRPr lang="ru-RU" sz="1000" dirty="0">
              <a:latin typeface="Montserrat" panose="00000500000000000000" pitchFamily="2" charset="-52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33" y="4551123"/>
            <a:ext cx="738871" cy="73887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846" y="202488"/>
            <a:ext cx="1193348" cy="1130905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2917397" y="5126709"/>
            <a:ext cx="4655568" cy="4643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Montserrat" panose="00000500000000000000" pitchFamily="2" charset="-52"/>
              </a:rPr>
              <a:t>ПОЧЕМУ ВЫБИРАЮТ ПРОФЕССИОНАЛИТЕТ</a:t>
            </a:r>
            <a:endParaRPr lang="ru-RU" sz="1400" b="1" dirty="0">
              <a:latin typeface="Montserrat" panose="00000500000000000000" pitchFamily="2" charset="-52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915185" y="5567425"/>
            <a:ext cx="3698899" cy="33180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latin typeface="Montserrat" panose="00000500000000000000" pitchFamily="2" charset="-52"/>
              </a:rPr>
              <a:t>Практикоориентированное обучение на современном оборудовании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2846252" y="5590663"/>
            <a:ext cx="92279" cy="998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915185" y="6122611"/>
            <a:ext cx="3335986" cy="26924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latin typeface="Montserrat" panose="00000500000000000000" pitchFamily="2" charset="-52"/>
              </a:rPr>
              <a:t>Работа на современном оборудовании с прикладным программным обеспечением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2846557" y="6025853"/>
            <a:ext cx="92279" cy="998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65" name="Стрелка вправо 64"/>
          <p:cNvSpPr/>
          <p:nvPr/>
        </p:nvSpPr>
        <p:spPr>
          <a:xfrm rot="20578670">
            <a:off x="1066895" y="3781954"/>
            <a:ext cx="554716" cy="253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66" name="Стрелка вправо 65"/>
          <p:cNvSpPr/>
          <p:nvPr/>
        </p:nvSpPr>
        <p:spPr>
          <a:xfrm rot="20578670">
            <a:off x="2717739" y="3287517"/>
            <a:ext cx="554716" cy="253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67" name="Стрелка вправо 66"/>
          <p:cNvSpPr/>
          <p:nvPr/>
        </p:nvSpPr>
        <p:spPr>
          <a:xfrm rot="20578670">
            <a:off x="4305821" y="2791686"/>
            <a:ext cx="554716" cy="253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68" name="Стрелка вправо 67"/>
          <p:cNvSpPr/>
          <p:nvPr/>
        </p:nvSpPr>
        <p:spPr>
          <a:xfrm rot="20578670">
            <a:off x="6226080" y="2580087"/>
            <a:ext cx="554716" cy="253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70" name="Стрелка вправо 69"/>
          <p:cNvSpPr/>
          <p:nvPr/>
        </p:nvSpPr>
        <p:spPr>
          <a:xfrm rot="20578670">
            <a:off x="9665937" y="2056223"/>
            <a:ext cx="554716" cy="253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9604526" y="4103614"/>
            <a:ext cx="2550017" cy="101204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latin typeface="Montserrat" panose="00000500000000000000" pitchFamily="2" charset="-52"/>
              </a:rPr>
              <a:t>ГПОУ ТО «Тульский государственный технологический колледж»</a:t>
            </a:r>
          </a:p>
          <a:p>
            <a:pPr algn="ctr"/>
            <a:r>
              <a:rPr lang="ru-RU" sz="900" dirty="0" smtClean="0">
                <a:latin typeface="Montserrat" panose="00000500000000000000" pitchFamily="2" charset="-52"/>
              </a:rPr>
              <a:t>г. Тула, ул. 7-ой Полюсный проезд, д. 16</a:t>
            </a:r>
          </a:p>
          <a:p>
            <a:pPr algn="ctr"/>
            <a:r>
              <a:rPr lang="ru-RU" sz="900" dirty="0" smtClean="0">
                <a:latin typeface="Montserrat" panose="00000500000000000000" pitchFamily="2" charset="-52"/>
              </a:rPr>
              <a:t>+7(4872)39-19-00</a:t>
            </a:r>
          </a:p>
          <a:p>
            <a:pPr algn="ctr"/>
            <a:r>
              <a:rPr lang="en-US" sz="900" dirty="0" smtClean="0">
                <a:latin typeface="Montserrat" panose="00000500000000000000" pitchFamily="2" charset="-52"/>
              </a:rPr>
              <a:t>https://www.tgtk-tula.ru</a:t>
            </a:r>
            <a:endParaRPr lang="ru-RU" sz="900" dirty="0">
              <a:latin typeface="Montserrat" panose="00000500000000000000" pitchFamily="2" charset="-52"/>
            </a:endParaRP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950" y="5207824"/>
            <a:ext cx="1275495" cy="126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6966" y="1318581"/>
            <a:ext cx="117287" cy="117287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3155" y="1543704"/>
            <a:ext cx="115834" cy="1158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12801" y="2255207"/>
            <a:ext cx="573074" cy="335309"/>
          </a:xfrm>
          <a:prstGeom prst="rect">
            <a:avLst/>
          </a:prstGeom>
        </p:spPr>
      </p:pic>
      <p:sp>
        <p:nvSpPr>
          <p:cNvPr id="77" name="Прямоугольник 76"/>
          <p:cNvSpPr/>
          <p:nvPr/>
        </p:nvSpPr>
        <p:spPr>
          <a:xfrm>
            <a:off x="6614084" y="5714993"/>
            <a:ext cx="3736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Montserrat" panose="00000500000000000000" pitchFamily="2" charset="-52"/>
                <a:cs typeface="Arial" panose="020B0604020202020204" pitchFamily="34" charset="0"/>
              </a:rPr>
              <a:t>ООО «Государство Детей»</a:t>
            </a:r>
          </a:p>
          <a:p>
            <a:pPr algn="just"/>
            <a:r>
              <a:rPr lang="ru-RU" sz="900" dirty="0">
                <a:latin typeface="Montserrat" panose="00000500000000000000" pitchFamily="2" charset="-52"/>
                <a:cs typeface="Arial" panose="020B0604020202020204" pitchFamily="34" charset="0"/>
              </a:rPr>
              <a:t>Предоставляет профессиональные эффективные и рациональные решения в области информационных технологий и безопасности, управления,  тем самым способствуют  повышению комфорта и благосостояния граждан и росту национальной экономики.</a:t>
            </a: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226966" y="1809447"/>
            <a:ext cx="123597" cy="1235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5555" y="2078671"/>
            <a:ext cx="115834" cy="11583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722257" y="1439977"/>
            <a:ext cx="49670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cap="all" dirty="0">
                <a:latin typeface="Montserrat" panose="00000500000000000000" pitchFamily="2" charset="-52"/>
              </a:rPr>
              <a:t>СФЕРА ПРОФЕССИОНАЛЬНОЙ ДЕЯТЕЛЬНОСТИ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B3F4A"/>
                </a:solidFill>
                <a:latin typeface="Montserrat" panose="00000500000000000000" pitchFamily="2" charset="-52"/>
              </a:rPr>
              <a:t>Информационные технологии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B3F4A"/>
                </a:solidFill>
                <a:latin typeface="Montserrat" panose="00000500000000000000" pitchFamily="2" charset="-52"/>
              </a:rPr>
              <a:t>Связь</a:t>
            </a:r>
            <a:endParaRPr lang="ru-RU" sz="1400" b="0" i="0" dirty="0">
              <a:solidFill>
                <a:srgbClr val="3B3F4A"/>
              </a:solidFill>
              <a:effectLst/>
              <a:latin typeface="Montserrat" panose="00000500000000000000" pitchFamily="2" charset="-52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2"/>
          <a:srcRect l="21024" t="33490" r="18348" b="17380"/>
          <a:stretch/>
        </p:blipFill>
        <p:spPr>
          <a:xfrm>
            <a:off x="5364671" y="4079307"/>
            <a:ext cx="1045072" cy="84686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3"/>
          <a:srcRect l="40955" t="33364" r="41181" b="46090"/>
          <a:stretch/>
        </p:blipFill>
        <p:spPr>
          <a:xfrm>
            <a:off x="1516000" y="4439614"/>
            <a:ext cx="1088967" cy="93934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3"/>
          <a:srcRect l="65364" t="57000" r="17454" b="25364"/>
          <a:stretch/>
        </p:blipFill>
        <p:spPr>
          <a:xfrm>
            <a:off x="6817562" y="3804577"/>
            <a:ext cx="1047405" cy="806335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13"/>
          <a:srcRect l="83910" t="42272" r="2046" b="40455"/>
          <a:stretch/>
        </p:blipFill>
        <p:spPr>
          <a:xfrm>
            <a:off x="8562123" y="3434878"/>
            <a:ext cx="1017809" cy="938756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13"/>
          <a:srcRect l="80909" t="3727" r="3818" b="80273"/>
          <a:stretch/>
        </p:blipFill>
        <p:spPr>
          <a:xfrm>
            <a:off x="10321733" y="3068515"/>
            <a:ext cx="1023314" cy="8040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32551" y="2404934"/>
            <a:ext cx="117042" cy="11704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56482" y="4667310"/>
            <a:ext cx="999831" cy="859611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27108" y="4314344"/>
            <a:ext cx="1868353" cy="768749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17"/>
          <a:srcRect l="10086" t="52990" r="11465" b="40976"/>
          <a:stretch/>
        </p:blipFill>
        <p:spPr>
          <a:xfrm>
            <a:off x="180714" y="68982"/>
            <a:ext cx="4391954" cy="27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3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217</Words>
  <Application>Microsoft Office PowerPoint</Application>
  <PresentationFormat>Широкоэкранный</PresentationFormat>
  <Paragraphs>52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Montserrat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</cp:lastModifiedBy>
  <cp:revision>30</cp:revision>
  <dcterms:created xsi:type="dcterms:W3CDTF">2023-08-30T11:54:54Z</dcterms:created>
  <dcterms:modified xsi:type="dcterms:W3CDTF">2023-10-06T07:05:26Z</dcterms:modified>
</cp:coreProperties>
</file>