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A829-8BE5-4D4B-BADC-72FEFD33A91F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B6030-A667-4785-B638-DC093EC50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087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A829-8BE5-4D4B-BADC-72FEFD33A91F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B6030-A667-4785-B638-DC093EC50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01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A829-8BE5-4D4B-BADC-72FEFD33A91F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B6030-A667-4785-B638-DC093EC50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080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A829-8BE5-4D4B-BADC-72FEFD33A91F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B6030-A667-4785-B638-DC093EC50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427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A829-8BE5-4D4B-BADC-72FEFD33A91F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B6030-A667-4785-B638-DC093EC50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365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A829-8BE5-4D4B-BADC-72FEFD33A91F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B6030-A667-4785-B638-DC093EC50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426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A829-8BE5-4D4B-BADC-72FEFD33A91F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B6030-A667-4785-B638-DC093EC50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398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A829-8BE5-4D4B-BADC-72FEFD33A91F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B6030-A667-4785-B638-DC093EC50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476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A829-8BE5-4D4B-BADC-72FEFD33A91F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B6030-A667-4785-B638-DC093EC50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467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A829-8BE5-4D4B-BADC-72FEFD33A91F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B6030-A667-4785-B638-DC093EC50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64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A829-8BE5-4D4B-BADC-72FEFD33A91F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B6030-A667-4785-B638-DC093EC50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665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9A829-8BE5-4D4B-BADC-72FEFD33A91F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B6030-A667-4785-B638-DC093EC50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475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1685968" y="4117455"/>
            <a:ext cx="1165493" cy="2739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latin typeface="Montserrat" panose="00000500000000000000" pitchFamily="2" charset="-52"/>
              </a:rPr>
              <a:t>15000 - 20000</a:t>
            </a:r>
            <a:endParaRPr lang="ru-RU" sz="1050" dirty="0">
              <a:latin typeface="Montserrat" panose="00000500000000000000" pitchFamily="2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477" y="308578"/>
            <a:ext cx="43987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2" charset="-52"/>
              </a:rPr>
              <a:t>КАРЬЕРНАЯ КАРТА</a:t>
            </a:r>
          </a:p>
          <a:p>
            <a:r>
              <a:rPr lang="ru-RU" sz="1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2" charset="-52"/>
              </a:rPr>
              <a:t>СЕТЕВОГО И СИСТЕМНОГО АДМИНИСТРАТОРА</a:t>
            </a:r>
            <a:endParaRPr lang="ru-RU" sz="1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tserrat" panose="00000500000000000000" pitchFamily="2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88315" y="185577"/>
            <a:ext cx="3782566" cy="921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Montserrat" panose="00000500000000000000" pitchFamily="2" charset="-52"/>
              </a:rPr>
              <a:t>09.02.06  Сетевое и системное администрирование </a:t>
            </a:r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34275" y="260059"/>
            <a:ext cx="899681" cy="38589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Montserrat" panose="00000500000000000000" pitchFamily="2" charset="-52"/>
              </a:rPr>
              <a:t>ТУЛА</a:t>
            </a:r>
            <a:endParaRPr lang="ru-RU" sz="1600" b="1" dirty="0">
              <a:latin typeface="Montserrat" panose="00000500000000000000" pitchFamily="2" charset="-52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57030" y="310394"/>
            <a:ext cx="244357" cy="33024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883941" y="619665"/>
            <a:ext cx="1049629" cy="38589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Montserrat" panose="00000500000000000000" pitchFamily="2" charset="-52"/>
              </a:rPr>
              <a:t>50000</a:t>
            </a:r>
            <a:endParaRPr lang="ru-RU" sz="1600" b="1" dirty="0">
              <a:latin typeface="Montserrat" panose="00000500000000000000" pitchFamily="2" charset="-5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711965" y="1015908"/>
            <a:ext cx="1322371" cy="41106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800" dirty="0" smtClean="0">
                <a:latin typeface="Montserrat" panose="00000500000000000000" pitchFamily="2" charset="-52"/>
              </a:rPr>
              <a:t>Средний уровень зарплаты по региону </a:t>
            </a:r>
            <a:endParaRPr lang="ru-RU" sz="800" dirty="0">
              <a:latin typeface="Montserrat" panose="00000500000000000000" pitchFamily="2" charset="-52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13" y="1661289"/>
            <a:ext cx="1022360" cy="63799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828979" y="1035545"/>
            <a:ext cx="2341128" cy="38589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Montserrat" panose="00000500000000000000" pitchFamily="2" charset="-52"/>
              </a:rPr>
              <a:t>ЧЕМУ НАУЧИМ</a:t>
            </a:r>
            <a:endParaRPr lang="ru-RU" sz="1600" b="1" dirty="0">
              <a:latin typeface="Montserrat" panose="00000500000000000000" pitchFamily="2" charset="-52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08682" y="1800043"/>
            <a:ext cx="3895819" cy="2759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dirty="0">
                <a:latin typeface="Montserrat" panose="00000500000000000000" pitchFamily="2" charset="-52"/>
              </a:rPr>
              <a:t>Выполнение работ по проектированию сетевой </a:t>
            </a:r>
            <a:r>
              <a:rPr lang="ru-RU" sz="1000" dirty="0" smtClean="0">
                <a:latin typeface="Montserrat" panose="00000500000000000000" pitchFamily="2" charset="-52"/>
              </a:rPr>
              <a:t>инфраструктуры</a:t>
            </a:r>
            <a:endParaRPr lang="ru-RU" sz="1000" dirty="0">
              <a:latin typeface="Montserrat" panose="00000500000000000000" pitchFamily="2" charset="-52"/>
            </a:endParaRPr>
          </a:p>
          <a:p>
            <a:r>
              <a:rPr lang="ru-RU" sz="1000" dirty="0" smtClean="0">
                <a:latin typeface="Montserrat" panose="00000500000000000000" pitchFamily="2" charset="-52"/>
              </a:rPr>
              <a:t>Организация </a:t>
            </a:r>
            <a:r>
              <a:rPr lang="ru-RU" sz="1000" dirty="0">
                <a:latin typeface="Montserrat" panose="00000500000000000000" pitchFamily="2" charset="-52"/>
              </a:rPr>
              <a:t>сетевого </a:t>
            </a:r>
            <a:r>
              <a:rPr lang="ru-RU" sz="1000" dirty="0" smtClean="0">
                <a:latin typeface="Montserrat" panose="00000500000000000000" pitchFamily="2" charset="-52"/>
              </a:rPr>
              <a:t>администрирования</a:t>
            </a:r>
            <a:endParaRPr lang="ru-RU" sz="1000" dirty="0">
              <a:latin typeface="Montserrat" panose="00000500000000000000" pitchFamily="2" charset="-52"/>
            </a:endParaRPr>
          </a:p>
          <a:p>
            <a:r>
              <a:rPr lang="ru-RU" sz="1000" dirty="0" smtClean="0">
                <a:latin typeface="Montserrat" panose="00000500000000000000" pitchFamily="2" charset="-52"/>
              </a:rPr>
              <a:t>Эксплуатация </a:t>
            </a:r>
            <a:r>
              <a:rPr lang="ru-RU" sz="1000" dirty="0">
                <a:latin typeface="Montserrat" panose="00000500000000000000" pitchFamily="2" charset="-52"/>
              </a:rPr>
              <a:t>объектов сетевой </a:t>
            </a:r>
            <a:r>
              <a:rPr lang="ru-RU" sz="1000" dirty="0" smtClean="0">
                <a:latin typeface="Montserrat" panose="00000500000000000000" pitchFamily="2" charset="-52"/>
              </a:rPr>
              <a:t>инфраструктуры</a:t>
            </a:r>
          </a:p>
          <a:p>
            <a:r>
              <a:rPr lang="ru-RU" sz="1000" dirty="0">
                <a:latin typeface="Montserrat" panose="00000500000000000000" pitchFamily="2" charset="-52"/>
              </a:rPr>
              <a:t>Выполнение работ по монтажу, наладке и обслуживанию локальных компьютерных сетей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993" y="678388"/>
            <a:ext cx="310393" cy="310393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-6546" y="3580599"/>
            <a:ext cx="1266131" cy="9855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Montserrat" panose="00000500000000000000" pitchFamily="2" charset="-52"/>
              </a:rPr>
              <a:t>Студент</a:t>
            </a:r>
          </a:p>
          <a:p>
            <a:pPr algn="ctr"/>
            <a:r>
              <a:rPr lang="ru-RU" sz="1200" dirty="0" smtClean="0">
                <a:latin typeface="Montserrat" panose="00000500000000000000" pitchFamily="2" charset="-52"/>
              </a:rPr>
              <a:t>16 лет</a:t>
            </a:r>
            <a:endParaRPr lang="en-US" sz="1200" dirty="0" smtClean="0">
              <a:latin typeface="Montserrat" panose="00000500000000000000" pitchFamily="2" charset="-52"/>
            </a:endParaRPr>
          </a:p>
          <a:p>
            <a:pPr algn="ctr"/>
            <a:r>
              <a:rPr lang="en-US" sz="1200" b="1" dirty="0" smtClean="0">
                <a:solidFill>
                  <a:srgbClr val="FF0000"/>
                </a:solidFill>
                <a:latin typeface="Montserrat" panose="00000500000000000000" pitchFamily="2" charset="-52"/>
              </a:rPr>
              <a:t>3 </a:t>
            </a:r>
            <a:r>
              <a:rPr lang="ru-RU" sz="1200" b="1" dirty="0" smtClean="0">
                <a:solidFill>
                  <a:srgbClr val="FF0000"/>
                </a:solidFill>
                <a:latin typeface="Montserrat" panose="00000500000000000000" pitchFamily="2" charset="-52"/>
              </a:rPr>
              <a:t>г. 10 мес.</a:t>
            </a:r>
            <a:endParaRPr lang="ru-RU" sz="1200" b="1" dirty="0">
              <a:solidFill>
                <a:srgbClr val="FF0000"/>
              </a:solidFill>
              <a:latin typeface="Montserrat" panose="00000500000000000000" pitchFamily="2" charset="-52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392249" y="3259303"/>
            <a:ext cx="1441637" cy="82599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Montserrat" panose="00000500000000000000" pitchFamily="2" charset="-52"/>
              </a:rPr>
              <a:t>Стажер </a:t>
            </a:r>
            <a:endParaRPr lang="en-US" sz="1200" b="1" dirty="0" smtClean="0">
              <a:latin typeface="Montserrat" panose="00000500000000000000" pitchFamily="2" charset="-52"/>
            </a:endParaRPr>
          </a:p>
          <a:p>
            <a:pPr algn="ctr"/>
            <a:r>
              <a:rPr lang="ru-RU" sz="1200" b="1" dirty="0" smtClean="0">
                <a:latin typeface="Montserrat" panose="00000500000000000000" pitchFamily="2" charset="-52"/>
              </a:rPr>
              <a:t>в ИТ–отдел</a:t>
            </a:r>
            <a:endParaRPr lang="ru-RU" sz="1200" b="1" dirty="0" smtClean="0">
              <a:latin typeface="Montserrat" panose="00000500000000000000" pitchFamily="2" charset="-52"/>
            </a:endParaRPr>
          </a:p>
          <a:p>
            <a:pPr algn="ctr"/>
            <a:r>
              <a:rPr lang="ru-RU" sz="1200" dirty="0" smtClean="0">
                <a:latin typeface="Montserrat" panose="00000500000000000000" pitchFamily="2" charset="-52"/>
              </a:rPr>
              <a:t>19 лет</a:t>
            </a:r>
            <a:endParaRPr lang="en-US" sz="1200" dirty="0" smtClean="0">
              <a:latin typeface="Montserrat" panose="00000500000000000000" pitchFamily="2" charset="-52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1619074" y="4057203"/>
            <a:ext cx="1092717" cy="0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196" y="4177193"/>
            <a:ext cx="154060" cy="154060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3294026" y="3937342"/>
            <a:ext cx="1149292" cy="226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Montserrat" panose="00000500000000000000" pitchFamily="2" charset="-52"/>
              </a:rPr>
              <a:t>2</a:t>
            </a:r>
            <a:r>
              <a:rPr lang="ru-RU" sz="1000" dirty="0" smtClean="0">
                <a:latin typeface="Montserrat" panose="00000500000000000000" pitchFamily="2" charset="-52"/>
              </a:rPr>
              <a:t>0000 - 30000</a:t>
            </a:r>
            <a:endParaRPr lang="ru-RU" sz="1000" dirty="0">
              <a:latin typeface="Montserrat" panose="00000500000000000000" pitchFamily="2" charset="-52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102761" y="2873022"/>
            <a:ext cx="1410515" cy="79995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Montserrat" panose="00000500000000000000" pitchFamily="2" charset="-52"/>
              </a:rPr>
              <a:t>Младший системный администратор баз данных </a:t>
            </a:r>
          </a:p>
          <a:p>
            <a:pPr algn="ctr"/>
            <a:r>
              <a:rPr lang="ru-RU" sz="1000" dirty="0" smtClean="0">
                <a:latin typeface="Montserrat" panose="00000500000000000000" pitchFamily="2" charset="-52"/>
              </a:rPr>
              <a:t>19  лет</a:t>
            </a:r>
            <a:endParaRPr lang="en-US" sz="1000" dirty="0" smtClean="0">
              <a:latin typeface="Montserrat" panose="00000500000000000000" pitchFamily="2" charset="-52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421" y="3969959"/>
            <a:ext cx="154060" cy="154060"/>
          </a:xfrm>
          <a:prstGeom prst="rect">
            <a:avLst/>
          </a:prstGeom>
        </p:spPr>
      </p:pic>
      <p:cxnSp>
        <p:nvCxnSpPr>
          <p:cNvPr id="31" name="Прямая соединительная линия 30"/>
          <p:cNvCxnSpPr/>
          <p:nvPr/>
        </p:nvCxnSpPr>
        <p:spPr>
          <a:xfrm>
            <a:off x="3227108" y="3844952"/>
            <a:ext cx="1119931" cy="0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4973592" y="3672300"/>
            <a:ext cx="1149292" cy="1967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Montserrat" panose="00000500000000000000" pitchFamily="2" charset="-52"/>
              </a:rPr>
              <a:t>25000 – 35 000</a:t>
            </a:r>
            <a:endParaRPr lang="ru-RU" sz="1000" dirty="0">
              <a:latin typeface="Montserrat" panose="00000500000000000000" pitchFamily="2" charset="-52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809470" y="2349229"/>
            <a:ext cx="1402785" cy="105347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latin typeface="Montserrat" panose="00000500000000000000" pitchFamily="2" charset="-52"/>
              </a:rPr>
              <a:t>Системный администратор</a:t>
            </a:r>
          </a:p>
          <a:p>
            <a:pPr algn="ctr"/>
            <a:r>
              <a:rPr lang="ru-RU" sz="1100" dirty="0" smtClean="0">
                <a:latin typeface="Montserrat" panose="00000500000000000000" pitchFamily="2" charset="-52"/>
              </a:rPr>
              <a:t>20  лет</a:t>
            </a:r>
            <a:endParaRPr lang="en-US" sz="1100" dirty="0" smtClean="0">
              <a:latin typeface="Montserrat" panose="00000500000000000000" pitchFamily="2" charset="-52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423" y="3685272"/>
            <a:ext cx="190182" cy="190182"/>
          </a:xfrm>
          <a:prstGeom prst="rect">
            <a:avLst/>
          </a:prstGeom>
        </p:spPr>
      </p:pic>
      <p:cxnSp>
        <p:nvCxnSpPr>
          <p:cNvPr id="35" name="Прямая соединительная линия 34"/>
          <p:cNvCxnSpPr/>
          <p:nvPr/>
        </p:nvCxnSpPr>
        <p:spPr>
          <a:xfrm>
            <a:off x="4913672" y="3580599"/>
            <a:ext cx="1079170" cy="0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6822830" y="3259527"/>
            <a:ext cx="1149292" cy="226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latin typeface="Montserrat" panose="00000500000000000000" pitchFamily="2" charset="-52"/>
              </a:rPr>
              <a:t>35000-45000</a:t>
            </a:r>
            <a:endParaRPr lang="ru-RU" sz="1050" dirty="0">
              <a:latin typeface="Montserrat" panose="00000500000000000000" pitchFamily="2" charset="-52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640363" y="2286739"/>
            <a:ext cx="1470353" cy="78017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latin typeface="Montserrat" panose="00000500000000000000" pitchFamily="2" charset="-52"/>
              </a:rPr>
              <a:t>Старший системный </a:t>
            </a:r>
            <a:r>
              <a:rPr lang="ru-RU" sz="1100" b="1" dirty="0" smtClean="0">
                <a:latin typeface="Montserrat" panose="00000500000000000000" pitchFamily="2" charset="-52"/>
              </a:rPr>
              <a:t>администратор</a:t>
            </a:r>
            <a:endParaRPr lang="en-US" sz="1100" b="1" dirty="0" smtClean="0">
              <a:latin typeface="Montserrat" panose="00000500000000000000" pitchFamily="2" charset="-52"/>
            </a:endParaRPr>
          </a:p>
          <a:p>
            <a:pPr algn="ctr"/>
            <a:r>
              <a:rPr lang="ru-RU" sz="1100" dirty="0" smtClean="0">
                <a:latin typeface="Montserrat" panose="00000500000000000000" pitchFamily="2" charset="-52"/>
              </a:rPr>
              <a:t>25</a:t>
            </a:r>
            <a:r>
              <a:rPr lang="ru-RU" sz="1100" b="1" dirty="0" smtClean="0">
                <a:latin typeface="Montserrat" panose="00000500000000000000" pitchFamily="2" charset="-52"/>
              </a:rPr>
              <a:t> </a:t>
            </a:r>
            <a:r>
              <a:rPr lang="ru-RU" sz="1100" dirty="0" smtClean="0">
                <a:latin typeface="Montserrat" panose="00000500000000000000" pitchFamily="2" charset="-52"/>
              </a:rPr>
              <a:t>лет</a:t>
            </a:r>
            <a:endParaRPr lang="en-US" sz="1100" dirty="0" smtClean="0">
              <a:latin typeface="Montserrat" panose="00000500000000000000" pitchFamily="2" charset="-52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935" y="3315909"/>
            <a:ext cx="154060" cy="154060"/>
          </a:xfrm>
          <a:prstGeom prst="rect">
            <a:avLst/>
          </a:prstGeom>
        </p:spPr>
      </p:pic>
      <p:cxnSp>
        <p:nvCxnSpPr>
          <p:cNvPr id="39" name="Прямая соединительная линия 38"/>
          <p:cNvCxnSpPr/>
          <p:nvPr/>
        </p:nvCxnSpPr>
        <p:spPr>
          <a:xfrm>
            <a:off x="6793686" y="3209498"/>
            <a:ext cx="1015068" cy="0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8612565" y="3082834"/>
            <a:ext cx="1144140" cy="1862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latin typeface="Montserrat" panose="00000500000000000000" pitchFamily="2" charset="-52"/>
              </a:rPr>
              <a:t>50000 – 70 000</a:t>
            </a:r>
            <a:endParaRPr lang="ru-RU" sz="900" dirty="0">
              <a:latin typeface="Montserrat" panose="00000500000000000000" pitchFamily="2" charset="-52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8282509" y="1974035"/>
            <a:ext cx="1443160" cy="75480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Montserrat" panose="00000500000000000000" pitchFamily="2" charset="-52"/>
              </a:rPr>
              <a:t>Руководитель </a:t>
            </a:r>
            <a:r>
              <a:rPr lang="ru-RU" sz="1200" b="1" dirty="0" smtClean="0">
                <a:latin typeface="Montserrat" panose="00000500000000000000" pitchFamily="2" charset="-52"/>
              </a:rPr>
              <a:t>ИТ–отдела</a:t>
            </a:r>
            <a:endParaRPr lang="ru-RU" sz="1200" b="1" dirty="0" smtClean="0">
              <a:latin typeface="Montserrat" panose="00000500000000000000" pitchFamily="2" charset="-52"/>
            </a:endParaRPr>
          </a:p>
          <a:p>
            <a:pPr algn="ctr"/>
            <a:r>
              <a:rPr lang="ru-RU" sz="1200" dirty="0" smtClean="0">
                <a:latin typeface="Montserrat" panose="00000500000000000000" pitchFamily="2" charset="-52"/>
              </a:rPr>
              <a:t>30 лет</a:t>
            </a:r>
            <a:endParaRPr lang="en-US" sz="1200" dirty="0" smtClean="0">
              <a:latin typeface="Montserrat" panose="00000500000000000000" pitchFamily="2" charset="-52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19" y="3096862"/>
            <a:ext cx="154060" cy="154060"/>
          </a:xfrm>
          <a:prstGeom prst="rect">
            <a:avLst/>
          </a:prstGeom>
        </p:spPr>
      </p:pic>
      <p:cxnSp>
        <p:nvCxnSpPr>
          <p:cNvPr id="43" name="Прямая соединительная линия 42"/>
          <p:cNvCxnSpPr/>
          <p:nvPr/>
        </p:nvCxnSpPr>
        <p:spPr>
          <a:xfrm>
            <a:off x="8544219" y="2987874"/>
            <a:ext cx="1015068" cy="0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10254621" y="2492948"/>
            <a:ext cx="1149292" cy="226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>
                <a:latin typeface="Montserrat" panose="00000500000000000000" pitchFamily="2" charset="-52"/>
              </a:rPr>
              <a:t>б</a:t>
            </a:r>
            <a:r>
              <a:rPr lang="ru-RU" sz="1050" dirty="0" smtClean="0">
                <a:latin typeface="Montserrat" panose="00000500000000000000" pitchFamily="2" charset="-52"/>
              </a:rPr>
              <a:t>олее 120000</a:t>
            </a:r>
            <a:endParaRPr lang="ru-RU" sz="1050" dirty="0">
              <a:latin typeface="Montserrat" panose="00000500000000000000" pitchFamily="2" charset="-52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0223163" y="1821516"/>
            <a:ext cx="1418366" cy="49061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Montserrat" panose="00000500000000000000" pitchFamily="2" charset="-52"/>
              </a:rPr>
              <a:t>Руководитель организации</a:t>
            </a:r>
          </a:p>
          <a:p>
            <a:pPr algn="ctr"/>
            <a:r>
              <a:rPr lang="ru-RU" sz="1200" dirty="0" smtClean="0">
                <a:latin typeface="Montserrat" panose="00000500000000000000" pitchFamily="2" charset="-52"/>
              </a:rPr>
              <a:t>45 лет</a:t>
            </a:r>
            <a:endParaRPr lang="en-US" sz="1200" dirty="0" smtClean="0">
              <a:latin typeface="Montserrat" panose="00000500000000000000" pitchFamily="2" charset="-52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626" y="2537300"/>
            <a:ext cx="154060" cy="154060"/>
          </a:xfrm>
          <a:prstGeom prst="rect">
            <a:avLst/>
          </a:prstGeom>
        </p:spPr>
      </p:pic>
      <p:cxnSp>
        <p:nvCxnSpPr>
          <p:cNvPr id="47" name="Прямая соединительная линия 46"/>
          <p:cNvCxnSpPr/>
          <p:nvPr/>
        </p:nvCxnSpPr>
        <p:spPr>
          <a:xfrm>
            <a:off x="10321733" y="2437855"/>
            <a:ext cx="1015068" cy="0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164545" y="5450370"/>
            <a:ext cx="2600589" cy="52530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Montserrat" panose="00000500000000000000" pitchFamily="2" charset="-52"/>
              </a:rPr>
              <a:t>После окончания</a:t>
            </a:r>
          </a:p>
          <a:p>
            <a:pPr algn="ctr"/>
            <a:r>
              <a:rPr lang="ru-RU" sz="1400" b="1" dirty="0" smtClean="0">
                <a:latin typeface="Montserrat" panose="00000500000000000000" pitchFamily="2" charset="-52"/>
              </a:rPr>
              <a:t>обучения ты получишь</a:t>
            </a:r>
            <a:endParaRPr lang="ru-RU" sz="1400" b="1" dirty="0">
              <a:latin typeface="Montserrat" panose="00000500000000000000" pitchFamily="2" charset="-52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64545" y="6436686"/>
            <a:ext cx="2600589" cy="41106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latin typeface="Montserrat" panose="00000500000000000000" pitchFamily="2" charset="-52"/>
              </a:rPr>
              <a:t>Диплом с присвоением квалификации </a:t>
            </a:r>
          </a:p>
          <a:p>
            <a:pPr algn="ctr"/>
            <a:r>
              <a:rPr lang="ru-RU" sz="1100" dirty="0" smtClean="0">
                <a:latin typeface="Montserrat" panose="00000500000000000000" pitchFamily="2" charset="-52"/>
              </a:rPr>
              <a:t>«</a:t>
            </a:r>
            <a:r>
              <a:rPr lang="ru-RU" sz="1100" i="1" dirty="0">
                <a:latin typeface="Montserrat" panose="00000500000000000000" pitchFamily="2" charset="-52"/>
              </a:rPr>
              <a:t>Сетевой и системный </a:t>
            </a:r>
            <a:r>
              <a:rPr lang="ru-RU" sz="1100" i="1" dirty="0" smtClean="0">
                <a:latin typeface="Montserrat" panose="00000500000000000000" pitchFamily="2" charset="-52"/>
              </a:rPr>
              <a:t>администратор»</a:t>
            </a:r>
            <a:endParaRPr lang="ru-RU" sz="1100" dirty="0">
              <a:latin typeface="Montserrat" panose="00000500000000000000" pitchFamily="2" charset="-52"/>
            </a:endParaRPr>
          </a:p>
          <a:p>
            <a:pPr algn="ctr"/>
            <a:r>
              <a:rPr lang="ru-RU" dirty="0">
                <a:latin typeface="Montserrat" panose="00000500000000000000" pitchFamily="2" charset="-52"/>
              </a:rPr>
              <a:t> </a:t>
            </a:r>
          </a:p>
          <a:p>
            <a:pPr algn="ctr"/>
            <a:r>
              <a:rPr lang="ru-RU" dirty="0">
                <a:latin typeface="Montserrat" panose="00000500000000000000" pitchFamily="2" charset="-52"/>
              </a:rPr>
              <a:t> </a:t>
            </a:r>
          </a:p>
          <a:p>
            <a:pPr algn="ctr"/>
            <a:endParaRPr lang="ru-RU" sz="1000" dirty="0">
              <a:latin typeface="Montserrat" panose="00000500000000000000" pitchFamily="2" charset="-52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33" y="4551123"/>
            <a:ext cx="738871" cy="73887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846" y="202488"/>
            <a:ext cx="1193348" cy="1130905"/>
          </a:xfrm>
          <a:prstGeom prst="rect">
            <a:avLst/>
          </a:prstGeom>
        </p:spPr>
      </p:pic>
      <p:sp>
        <p:nvSpPr>
          <p:cNvPr id="57" name="Прямоугольник 56"/>
          <p:cNvSpPr/>
          <p:nvPr/>
        </p:nvSpPr>
        <p:spPr>
          <a:xfrm>
            <a:off x="2652700" y="5114677"/>
            <a:ext cx="4636573" cy="46431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latin typeface="Montserrat" panose="00000500000000000000" pitchFamily="2" charset="-52"/>
              </a:rPr>
              <a:t>ПОЧЕМУ ВЫБИРАЮТ ПРОФЕССИОНАЛИТЕТ</a:t>
            </a:r>
            <a:endParaRPr lang="ru-RU" sz="1400" b="1" dirty="0">
              <a:latin typeface="Montserrat" panose="00000500000000000000" pitchFamily="2" charset="-52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915185" y="5567425"/>
            <a:ext cx="3698899" cy="33180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smtClean="0">
                <a:latin typeface="Montserrat" panose="00000500000000000000" pitchFamily="2" charset="-52"/>
              </a:rPr>
              <a:t>Практикоориентированное обучение на современном оборудовании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60" name="Овал 59"/>
          <p:cNvSpPr/>
          <p:nvPr/>
        </p:nvSpPr>
        <p:spPr>
          <a:xfrm>
            <a:off x="2846252" y="5650823"/>
            <a:ext cx="92279" cy="9982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anose="00000500000000000000" pitchFamily="2" charset="-52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2915185" y="6122611"/>
            <a:ext cx="3335986" cy="26924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smtClean="0">
                <a:latin typeface="Montserrat" panose="00000500000000000000" pitchFamily="2" charset="-52"/>
              </a:rPr>
              <a:t>Работа на современном оборудовании с прикладным программным обеспечением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2846557" y="6182269"/>
            <a:ext cx="92279" cy="9982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anose="00000500000000000000" pitchFamily="2" charset="-52"/>
            </a:endParaRPr>
          </a:p>
        </p:txBody>
      </p:sp>
      <p:sp>
        <p:nvSpPr>
          <p:cNvPr id="65" name="Стрелка вправо 64"/>
          <p:cNvSpPr/>
          <p:nvPr/>
        </p:nvSpPr>
        <p:spPr>
          <a:xfrm rot="20578670">
            <a:off x="1066895" y="3781954"/>
            <a:ext cx="554716" cy="2537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anose="00000500000000000000" pitchFamily="2" charset="-52"/>
            </a:endParaRPr>
          </a:p>
        </p:txBody>
      </p:sp>
      <p:sp>
        <p:nvSpPr>
          <p:cNvPr id="66" name="Стрелка вправо 65"/>
          <p:cNvSpPr/>
          <p:nvPr/>
        </p:nvSpPr>
        <p:spPr>
          <a:xfrm rot="20578670">
            <a:off x="2734716" y="3063510"/>
            <a:ext cx="554716" cy="2537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anose="00000500000000000000" pitchFamily="2" charset="-52"/>
            </a:endParaRPr>
          </a:p>
        </p:txBody>
      </p:sp>
      <p:sp>
        <p:nvSpPr>
          <p:cNvPr id="67" name="Стрелка вправо 66"/>
          <p:cNvSpPr/>
          <p:nvPr/>
        </p:nvSpPr>
        <p:spPr>
          <a:xfrm rot="20578670">
            <a:off x="4305821" y="2791686"/>
            <a:ext cx="554716" cy="2537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anose="00000500000000000000" pitchFamily="2" charset="-52"/>
            </a:endParaRPr>
          </a:p>
        </p:txBody>
      </p:sp>
      <p:sp>
        <p:nvSpPr>
          <p:cNvPr id="68" name="Стрелка вправо 67"/>
          <p:cNvSpPr/>
          <p:nvPr/>
        </p:nvSpPr>
        <p:spPr>
          <a:xfrm rot="20578670">
            <a:off x="6160540" y="2746126"/>
            <a:ext cx="554716" cy="2537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anose="00000500000000000000" pitchFamily="2" charset="-52"/>
            </a:endParaRPr>
          </a:p>
        </p:txBody>
      </p:sp>
      <p:sp>
        <p:nvSpPr>
          <p:cNvPr id="70" name="Стрелка вправо 69"/>
          <p:cNvSpPr/>
          <p:nvPr/>
        </p:nvSpPr>
        <p:spPr>
          <a:xfrm rot="20578670">
            <a:off x="9665937" y="2056223"/>
            <a:ext cx="554716" cy="2537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anose="00000500000000000000" pitchFamily="2" charset="-52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9604526" y="4103614"/>
            <a:ext cx="2550017" cy="101204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latin typeface="Montserrat" panose="00000500000000000000" pitchFamily="2" charset="-52"/>
              </a:rPr>
              <a:t>ГПОУ ТО «Тульский государственный технологический колледж»</a:t>
            </a:r>
          </a:p>
          <a:p>
            <a:pPr algn="ctr"/>
            <a:r>
              <a:rPr lang="ru-RU" sz="900" dirty="0" smtClean="0">
                <a:latin typeface="Montserrat" panose="00000500000000000000" pitchFamily="2" charset="-52"/>
              </a:rPr>
              <a:t>г. Тула, ул. 7-ой Полюсный проезд, д. 16</a:t>
            </a:r>
          </a:p>
          <a:p>
            <a:pPr algn="ctr"/>
            <a:r>
              <a:rPr lang="ru-RU" sz="900" dirty="0" smtClean="0">
                <a:latin typeface="Montserrat" panose="00000500000000000000" pitchFamily="2" charset="-52"/>
              </a:rPr>
              <a:t>+7(4872)39-19-00</a:t>
            </a:r>
          </a:p>
          <a:p>
            <a:pPr algn="ctr"/>
            <a:r>
              <a:rPr lang="en-US" sz="900" dirty="0" smtClean="0">
                <a:latin typeface="Montserrat" panose="00000500000000000000" pitchFamily="2" charset="-52"/>
              </a:rPr>
              <a:t>https://www.tgtk-tula.ru</a:t>
            </a:r>
            <a:endParaRPr lang="ru-RU" sz="900" dirty="0">
              <a:latin typeface="Montserrat" panose="00000500000000000000" pitchFamily="2" charset="-52"/>
            </a:endParaRPr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950" y="5207824"/>
            <a:ext cx="1275495" cy="12639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3130" y="1459161"/>
            <a:ext cx="117287" cy="117287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24583" y="1817869"/>
            <a:ext cx="115834" cy="11583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82160" y="2271449"/>
            <a:ext cx="573074" cy="335309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47060" y="4657675"/>
            <a:ext cx="1640622" cy="837330"/>
          </a:xfrm>
          <a:prstGeom prst="rect">
            <a:avLst/>
          </a:prstGeom>
        </p:spPr>
      </p:pic>
      <p:sp>
        <p:nvSpPr>
          <p:cNvPr id="77" name="Прямоугольник 76"/>
          <p:cNvSpPr/>
          <p:nvPr/>
        </p:nvSpPr>
        <p:spPr>
          <a:xfrm>
            <a:off x="6499470" y="5465988"/>
            <a:ext cx="389213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>
                <a:latin typeface="Montserrat" panose="00000500000000000000" pitchFamily="2" charset="-52"/>
                <a:cs typeface="Arial" panose="020B0604020202020204" pitchFamily="34" charset="0"/>
              </a:rPr>
              <a:t>В</a:t>
            </a:r>
            <a:r>
              <a:rPr lang="ru-RU" sz="900" dirty="0" smtClean="0">
                <a:latin typeface="Montserrat" panose="00000500000000000000" pitchFamily="2" charset="-52"/>
                <a:cs typeface="Arial" panose="020B0604020202020204" pitchFamily="34" charset="0"/>
              </a:rPr>
              <a:t>едущий </a:t>
            </a:r>
            <a:r>
              <a:rPr lang="ru-RU" sz="900" dirty="0">
                <a:latin typeface="Montserrat" panose="00000500000000000000" pitchFamily="2" charset="-52"/>
                <a:cs typeface="Arial" panose="020B0604020202020204" pitchFamily="34" charset="0"/>
              </a:rPr>
              <a:t>системный интегратор</a:t>
            </a:r>
            <a:r>
              <a:rPr lang="ru-RU" sz="900" b="1" dirty="0">
                <a:latin typeface="Montserrat" panose="00000500000000000000" pitchFamily="2" charset="-52"/>
                <a:cs typeface="Arial" panose="020B0604020202020204" pitchFamily="34" charset="0"/>
              </a:rPr>
              <a:t> </a:t>
            </a:r>
            <a:r>
              <a:rPr lang="ru-RU" sz="900" dirty="0">
                <a:latin typeface="Montserrat" panose="00000500000000000000" pitchFamily="2" charset="-52"/>
                <a:cs typeface="Arial" panose="020B0604020202020204" pitchFamily="34" charset="0"/>
              </a:rPr>
              <a:t>в сфере снабжения высокотехнологичным оборудованием государственных и корпоративных заказчиков, построения систем безопасности, автоматизации, создания веб-приложений и </a:t>
            </a:r>
            <a:r>
              <a:rPr lang="ru-RU" sz="900" dirty="0" smtClean="0">
                <a:latin typeface="Montserrat" panose="00000500000000000000" pitchFamily="2" charset="-52"/>
                <a:cs typeface="Arial" panose="020B0604020202020204" pitchFamily="34" charset="0"/>
              </a:rPr>
              <a:t>мультимедиа-решений</a:t>
            </a:r>
          </a:p>
          <a:p>
            <a:pPr algn="just"/>
            <a:r>
              <a:rPr lang="ru-RU" sz="900" dirty="0" smtClean="0">
                <a:latin typeface="Montserrat" panose="00000500000000000000" pitchFamily="2" charset="-52"/>
                <a:cs typeface="Arial" panose="020B0604020202020204" pitchFamily="34" charset="0"/>
              </a:rPr>
              <a:t>Предоставляет пр</a:t>
            </a:r>
            <a:r>
              <a:rPr lang="ru-RU" sz="800" dirty="0" smtClean="0">
                <a:latin typeface="Montserrat" panose="00000500000000000000" pitchFamily="2" charset="-52"/>
                <a:cs typeface="Arial" panose="020B0604020202020204" pitchFamily="34" charset="0"/>
              </a:rPr>
              <a:t>офессиональные </a:t>
            </a:r>
            <a:r>
              <a:rPr lang="ru-RU" sz="800" dirty="0">
                <a:latin typeface="Montserrat" panose="00000500000000000000" pitchFamily="2" charset="-52"/>
                <a:cs typeface="Arial" panose="020B0604020202020204" pitchFamily="34" charset="0"/>
              </a:rPr>
              <a:t>эффективные и рациональные решения в области информационных технологий и безопасности, тем самым </a:t>
            </a:r>
            <a:r>
              <a:rPr lang="ru-RU" sz="800" dirty="0" smtClean="0">
                <a:latin typeface="Montserrat" panose="00000500000000000000" pitchFamily="2" charset="-52"/>
                <a:cs typeface="Arial" panose="020B0604020202020204" pitchFamily="34" charset="0"/>
              </a:rPr>
              <a:t>способствуют  </a:t>
            </a:r>
            <a:r>
              <a:rPr lang="ru-RU" sz="800" dirty="0">
                <a:latin typeface="Montserrat" panose="00000500000000000000" pitchFamily="2" charset="-52"/>
                <a:cs typeface="Arial" panose="020B0604020202020204" pitchFamily="34" charset="0"/>
              </a:rPr>
              <a:t>повышению комфорта и благосостояния граждан и росту национальной экономики.</a:t>
            </a:r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230074" y="1995160"/>
            <a:ext cx="123597" cy="12359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964" y="2189583"/>
            <a:ext cx="115834" cy="115834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4865070" y="1512169"/>
            <a:ext cx="435901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cap="all" dirty="0">
                <a:latin typeface="Montserrat" panose="00000500000000000000" pitchFamily="2" charset="-52"/>
              </a:rPr>
              <a:t>СФЕРА ПРОФЕССИОНАЛЬНОЙ ДЕЯТЕЛЬНОСТИ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3B3F4A"/>
                </a:solidFill>
                <a:latin typeface="Montserrat" panose="00000500000000000000" pitchFamily="2" charset="-52"/>
              </a:rPr>
              <a:t>Информационные технологии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3B3F4A"/>
                </a:solidFill>
                <a:latin typeface="Montserrat" panose="00000500000000000000" pitchFamily="2" charset="-52"/>
              </a:rPr>
              <a:t>Связь</a:t>
            </a:r>
            <a:endParaRPr lang="ru-RU" sz="1100" b="0" i="0" dirty="0">
              <a:solidFill>
                <a:srgbClr val="3B3F4A"/>
              </a:solidFill>
              <a:effectLst/>
              <a:latin typeface="Montserrat" panose="00000500000000000000" pitchFamily="2" charset="-52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3"/>
          <a:srcRect l="21024" t="33490" r="18348" b="17380"/>
          <a:stretch/>
        </p:blipFill>
        <p:spPr>
          <a:xfrm>
            <a:off x="3227108" y="4268798"/>
            <a:ext cx="1045072" cy="84686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4"/>
          <a:srcRect l="3591" t="65364" r="81682" b="14454"/>
          <a:stretch/>
        </p:blipFill>
        <p:spPr>
          <a:xfrm>
            <a:off x="1676429" y="4488819"/>
            <a:ext cx="897774" cy="92271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4"/>
          <a:srcRect l="40955" t="33364" r="41181" b="46090"/>
          <a:stretch/>
        </p:blipFill>
        <p:spPr>
          <a:xfrm>
            <a:off x="4964411" y="4073381"/>
            <a:ext cx="1088967" cy="93934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14"/>
          <a:srcRect l="65364" t="57000" r="17454" b="25364"/>
          <a:stretch/>
        </p:blipFill>
        <p:spPr>
          <a:xfrm>
            <a:off x="6817562" y="3804577"/>
            <a:ext cx="1047405" cy="806335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14"/>
          <a:srcRect l="83910" t="42272" r="2046" b="40455"/>
          <a:stretch/>
        </p:blipFill>
        <p:spPr>
          <a:xfrm>
            <a:off x="8562123" y="3434878"/>
            <a:ext cx="1017809" cy="938756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 rotWithShape="1">
          <a:blip r:embed="rId14"/>
          <a:srcRect l="80909" t="3727" r="3818" b="80273"/>
          <a:stretch/>
        </p:blipFill>
        <p:spPr>
          <a:xfrm>
            <a:off x="10321733" y="3068515"/>
            <a:ext cx="1023314" cy="804032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 rotWithShape="1">
          <a:blip r:embed="rId15"/>
          <a:srcRect l="10086" t="52990" r="11465" b="40976"/>
          <a:stretch/>
        </p:blipFill>
        <p:spPr>
          <a:xfrm>
            <a:off x="180714" y="68982"/>
            <a:ext cx="4391954" cy="27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23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214</Words>
  <Application>Microsoft Office PowerPoint</Application>
  <PresentationFormat>Широкоэкранный</PresentationFormat>
  <Paragraphs>51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Montserrat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1</cp:lastModifiedBy>
  <cp:revision>27</cp:revision>
  <dcterms:created xsi:type="dcterms:W3CDTF">2023-08-30T11:54:54Z</dcterms:created>
  <dcterms:modified xsi:type="dcterms:W3CDTF">2023-10-06T07:09:44Z</dcterms:modified>
</cp:coreProperties>
</file>