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08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0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08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42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36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42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39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47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46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6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66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47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274" y="3436662"/>
            <a:ext cx="866615" cy="866615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1661899" y="4045263"/>
            <a:ext cx="1165493" cy="2739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30000 - 50000</a:t>
            </a:r>
            <a:endParaRPr lang="ru-RU" sz="1000" dirty="0">
              <a:latin typeface="Montserrat" panose="00000500000000000000" pitchFamily="2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477" y="308578"/>
            <a:ext cx="43987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-52"/>
              </a:rPr>
              <a:t>КАРЬЕРНАЯ КАРТА</a:t>
            </a:r>
          </a:p>
          <a:p>
            <a:r>
              <a:rPr lang="ru-RU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-52"/>
              </a:rPr>
              <a:t>СПЕЦИАЛИСТА ПО ИНФОРМАЦИОННЫМ СИСТЕМАМ </a:t>
            </a:r>
            <a:endParaRPr lang="ru-RU" sz="1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tserrat" panose="00000500000000000000" pitchFamily="2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88315" y="185577"/>
            <a:ext cx="3782566" cy="921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tserrat" panose="00000500000000000000" pitchFamily="2" charset="-52"/>
              </a:rPr>
              <a:t>09.02.07  Информационные системы и программирование </a:t>
            </a:r>
            <a:endParaRPr lang="ru-RU" dirty="0">
              <a:latin typeface="Montserrat" panose="00000500000000000000" pitchFamily="2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34275" y="260059"/>
            <a:ext cx="755009" cy="3858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Montserrat" panose="00000500000000000000" pitchFamily="2" charset="-52"/>
              </a:rPr>
              <a:t>ТУЛА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57030" y="310394"/>
            <a:ext cx="244357" cy="33024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8883941" y="619665"/>
            <a:ext cx="880845" cy="3858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Montserrat" panose="00000500000000000000" pitchFamily="2" charset="-52"/>
              </a:rPr>
              <a:t>50000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711965" y="1015908"/>
            <a:ext cx="1511197" cy="4110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800" dirty="0" smtClean="0">
                <a:latin typeface="Montserrat" panose="00000500000000000000" pitchFamily="2" charset="-52"/>
              </a:rPr>
              <a:t>Средний уровень зарплаты по региону </a:t>
            </a:r>
            <a:endParaRPr lang="ru-RU" sz="800" dirty="0">
              <a:latin typeface="Montserrat" panose="00000500000000000000" pitchFamily="2" charset="-52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23" y="1531942"/>
            <a:ext cx="1022360" cy="637999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327794" y="1094054"/>
            <a:ext cx="1711354" cy="3858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Montserrat" panose="00000500000000000000" pitchFamily="2" charset="-52"/>
              </a:rPr>
              <a:t>ЧЕМУ НАУЧИМ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329620" y="1912631"/>
            <a:ext cx="3895819" cy="275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00" dirty="0">
                <a:latin typeface="Montserrat" panose="00000500000000000000" pitchFamily="2" charset="-52"/>
              </a:rPr>
              <a:t>Осуществление интеграции программных модулей;</a:t>
            </a:r>
          </a:p>
          <a:p>
            <a:r>
              <a:rPr lang="ru-RU" sz="1000" dirty="0" smtClean="0">
                <a:latin typeface="Montserrat" panose="00000500000000000000" pitchFamily="2" charset="-52"/>
              </a:rPr>
              <a:t>Ревьюирование </a:t>
            </a:r>
            <a:r>
              <a:rPr lang="ru-RU" sz="1000" dirty="0">
                <a:latin typeface="Montserrat" panose="00000500000000000000" pitchFamily="2" charset="-52"/>
              </a:rPr>
              <a:t>программных продуктов; </a:t>
            </a:r>
          </a:p>
          <a:p>
            <a:r>
              <a:rPr lang="ru-RU" sz="1000" dirty="0" smtClean="0">
                <a:latin typeface="Montserrat" panose="00000500000000000000" pitchFamily="2" charset="-52"/>
              </a:rPr>
              <a:t>Проектирование </a:t>
            </a:r>
            <a:r>
              <a:rPr lang="ru-RU" sz="1000" dirty="0">
                <a:latin typeface="Montserrat" panose="00000500000000000000" pitchFamily="2" charset="-52"/>
              </a:rPr>
              <a:t>и разработка информационных систем; </a:t>
            </a:r>
          </a:p>
          <a:p>
            <a:r>
              <a:rPr lang="ru-RU" sz="1000" dirty="0" smtClean="0">
                <a:latin typeface="Montserrat" panose="00000500000000000000" pitchFamily="2" charset="-52"/>
              </a:rPr>
              <a:t>Сопровождение </a:t>
            </a:r>
            <a:r>
              <a:rPr lang="ru-RU" sz="1000" dirty="0">
                <a:latin typeface="Montserrat" panose="00000500000000000000" pitchFamily="2" charset="-52"/>
              </a:rPr>
              <a:t>информационных систем;</a:t>
            </a:r>
          </a:p>
          <a:p>
            <a:r>
              <a:rPr lang="ru-RU" sz="1000" dirty="0" smtClean="0">
                <a:latin typeface="Montserrat" panose="00000500000000000000" pitchFamily="2" charset="-52"/>
              </a:rPr>
              <a:t>Соадминистрирование </a:t>
            </a:r>
            <a:r>
              <a:rPr lang="ru-RU" sz="1000" dirty="0">
                <a:latin typeface="Montserrat" panose="00000500000000000000" pitchFamily="2" charset="-52"/>
              </a:rPr>
              <a:t>баз данных и серверов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993" y="678388"/>
            <a:ext cx="310393" cy="310393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-6546" y="3580599"/>
            <a:ext cx="1266131" cy="9855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Montserrat" panose="00000500000000000000" pitchFamily="2" charset="-52"/>
              </a:rPr>
              <a:t>Студент</a:t>
            </a:r>
          </a:p>
          <a:p>
            <a:pPr algn="ctr"/>
            <a:r>
              <a:rPr lang="ru-RU" sz="1200" dirty="0" smtClean="0">
                <a:latin typeface="Montserrat" panose="00000500000000000000" pitchFamily="2" charset="-52"/>
              </a:rPr>
              <a:t>16 лет</a:t>
            </a:r>
            <a:endParaRPr lang="en-US" sz="1200" dirty="0" smtClean="0">
              <a:latin typeface="Montserrat" panose="00000500000000000000" pitchFamily="2" charset="-52"/>
            </a:endParaRPr>
          </a:p>
          <a:p>
            <a:pPr algn="ctr"/>
            <a:r>
              <a:rPr lang="en-US" sz="1200" b="1" dirty="0" smtClean="0">
                <a:solidFill>
                  <a:srgbClr val="FF0000"/>
                </a:solidFill>
                <a:latin typeface="Montserrat" panose="00000500000000000000" pitchFamily="2" charset="-52"/>
              </a:rPr>
              <a:t>3 </a:t>
            </a:r>
            <a:r>
              <a:rPr lang="ru-RU" sz="1200" b="1" dirty="0" smtClean="0">
                <a:solidFill>
                  <a:srgbClr val="FF0000"/>
                </a:solidFill>
                <a:latin typeface="Montserrat" panose="00000500000000000000" pitchFamily="2" charset="-52"/>
              </a:rPr>
              <a:t>г. 10 мес.</a:t>
            </a:r>
            <a:endParaRPr lang="ru-RU" sz="1200" b="1" dirty="0">
              <a:solidFill>
                <a:srgbClr val="FF0000"/>
              </a:solidFill>
              <a:latin typeface="Montserrat" panose="00000500000000000000" pitchFamily="2" charset="-52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92249" y="3259303"/>
            <a:ext cx="1441637" cy="8259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Специалист по информационным системам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19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619074" y="4057203"/>
            <a:ext cx="1092717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074" y="4103614"/>
            <a:ext cx="154060" cy="154060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3197770" y="3949374"/>
            <a:ext cx="1149292" cy="22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Montserrat" panose="00000500000000000000" pitchFamily="2" charset="-52"/>
              </a:rPr>
              <a:t>6</a:t>
            </a:r>
            <a:r>
              <a:rPr lang="ru-RU" sz="1000" dirty="0" smtClean="0">
                <a:latin typeface="Montserrat" panose="00000500000000000000" pitchFamily="2" charset="-52"/>
              </a:rPr>
              <a:t>0000 - 80000</a:t>
            </a:r>
            <a:endParaRPr lang="ru-RU" sz="1000" dirty="0">
              <a:latin typeface="Montserrat" panose="00000500000000000000" pitchFamily="2" charset="-52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102761" y="2873022"/>
            <a:ext cx="1410515" cy="79995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Специалист отдела по внедрению информационных систем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22 года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421" y="3969959"/>
            <a:ext cx="154060" cy="154060"/>
          </a:xfrm>
          <a:prstGeom prst="rect">
            <a:avLst/>
          </a:prstGeom>
        </p:spPr>
      </p:pic>
      <p:cxnSp>
        <p:nvCxnSpPr>
          <p:cNvPr id="31" name="Прямая соединительная линия 30"/>
          <p:cNvCxnSpPr/>
          <p:nvPr/>
        </p:nvCxnSpPr>
        <p:spPr>
          <a:xfrm>
            <a:off x="3227108" y="3844952"/>
            <a:ext cx="1119931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961560" y="3682037"/>
            <a:ext cx="1246174" cy="1870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90000 - 100000</a:t>
            </a:r>
            <a:endParaRPr lang="ru-RU" sz="1000" dirty="0">
              <a:latin typeface="Montserrat" panose="00000500000000000000" pitchFamily="2" charset="-52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809470" y="2349229"/>
            <a:ext cx="1402785" cy="10534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Главный специалист </a:t>
            </a:r>
            <a:r>
              <a:rPr lang="ru-RU" sz="1000" b="1" dirty="0">
                <a:latin typeface="Montserrat" panose="00000500000000000000" pitchFamily="2" charset="-52"/>
              </a:rPr>
              <a:t>отдела по внедрению информационных систем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25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423" y="3685272"/>
            <a:ext cx="190182" cy="190182"/>
          </a:xfrm>
          <a:prstGeom prst="rect">
            <a:avLst/>
          </a:prstGeom>
        </p:spPr>
      </p:pic>
      <p:cxnSp>
        <p:nvCxnSpPr>
          <p:cNvPr id="35" name="Прямая соединительная линия 34"/>
          <p:cNvCxnSpPr/>
          <p:nvPr/>
        </p:nvCxnSpPr>
        <p:spPr>
          <a:xfrm>
            <a:off x="4913672" y="3580599"/>
            <a:ext cx="1079170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726574" y="3271559"/>
            <a:ext cx="1149292" cy="22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110000</a:t>
            </a:r>
            <a:endParaRPr lang="ru-RU" sz="1000" dirty="0">
              <a:latin typeface="Montserrat" panose="00000500000000000000" pitchFamily="2" charset="-52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628331" y="2250643"/>
            <a:ext cx="1241571" cy="78017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Руководитель группы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30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935" y="3315909"/>
            <a:ext cx="154060" cy="154060"/>
          </a:xfrm>
          <a:prstGeom prst="rect">
            <a:avLst/>
          </a:prstGeom>
        </p:spPr>
      </p:pic>
      <p:cxnSp>
        <p:nvCxnSpPr>
          <p:cNvPr id="39" name="Прямая соединительная линия 38"/>
          <p:cNvCxnSpPr/>
          <p:nvPr/>
        </p:nvCxnSpPr>
        <p:spPr>
          <a:xfrm>
            <a:off x="6793686" y="3209498"/>
            <a:ext cx="1015068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8624596" y="3070802"/>
            <a:ext cx="1269519" cy="1694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110000 - 120000</a:t>
            </a:r>
            <a:endParaRPr lang="ru-RU" sz="1000" dirty="0">
              <a:latin typeface="Montserrat" panose="00000500000000000000" pitchFamily="2" charset="-52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390796" y="2010131"/>
            <a:ext cx="1443160" cy="75480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Руководитель отдела </a:t>
            </a:r>
            <a:r>
              <a:rPr lang="ru-RU" sz="1000" b="1" dirty="0">
                <a:latin typeface="Montserrat" panose="00000500000000000000" pitchFamily="2" charset="-52"/>
              </a:rPr>
              <a:t>по внедрению информационных систем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35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219" y="3096862"/>
            <a:ext cx="154060" cy="154060"/>
          </a:xfrm>
          <a:prstGeom prst="rect">
            <a:avLst/>
          </a:prstGeom>
        </p:spPr>
      </p:pic>
      <p:cxnSp>
        <p:nvCxnSpPr>
          <p:cNvPr id="43" name="Прямая соединительная линия 42"/>
          <p:cNvCxnSpPr/>
          <p:nvPr/>
        </p:nvCxnSpPr>
        <p:spPr>
          <a:xfrm>
            <a:off x="8544219" y="2987874"/>
            <a:ext cx="1015068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0350877" y="2492948"/>
            <a:ext cx="1149292" cy="22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Montserrat" panose="00000500000000000000" pitchFamily="2" charset="-52"/>
              </a:rPr>
              <a:t>б</a:t>
            </a:r>
            <a:r>
              <a:rPr lang="ru-RU" sz="1000" dirty="0" smtClean="0">
                <a:latin typeface="Montserrat" panose="00000500000000000000" pitchFamily="2" charset="-52"/>
              </a:rPr>
              <a:t>олее 120000</a:t>
            </a:r>
            <a:endParaRPr lang="ru-RU" sz="1000" dirty="0">
              <a:latin typeface="Montserrat" panose="00000500000000000000" pitchFamily="2" charset="-52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0223163" y="1869644"/>
            <a:ext cx="1212209" cy="4906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Руководитель организации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45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626" y="2537300"/>
            <a:ext cx="154060" cy="154060"/>
          </a:xfrm>
          <a:prstGeom prst="rect">
            <a:avLst/>
          </a:prstGeom>
        </p:spPr>
      </p:pic>
      <p:cxnSp>
        <p:nvCxnSpPr>
          <p:cNvPr id="47" name="Прямая соединительная линия 46"/>
          <p:cNvCxnSpPr/>
          <p:nvPr/>
        </p:nvCxnSpPr>
        <p:spPr>
          <a:xfrm>
            <a:off x="10321733" y="2437855"/>
            <a:ext cx="1015068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8" name="Рисунок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15615" y="3995013"/>
            <a:ext cx="806672" cy="806672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505" y="4489024"/>
            <a:ext cx="732160" cy="732160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73" y="3720199"/>
            <a:ext cx="798745" cy="798745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554" y="4268043"/>
            <a:ext cx="839723" cy="839723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345" y="2905714"/>
            <a:ext cx="731444" cy="731444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275490" y="5441924"/>
            <a:ext cx="2600589" cy="5253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Montserrat" panose="00000500000000000000" pitchFamily="2" charset="-52"/>
              </a:rPr>
              <a:t>После окончания</a:t>
            </a:r>
          </a:p>
          <a:p>
            <a:r>
              <a:rPr lang="ru-RU" sz="1400" b="1" dirty="0" smtClean="0">
                <a:latin typeface="Montserrat" panose="00000500000000000000" pitchFamily="2" charset="-52"/>
              </a:rPr>
              <a:t>обучения ты получишь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45967" y="6167560"/>
            <a:ext cx="2600589" cy="4110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00" dirty="0" smtClean="0">
                <a:latin typeface="Montserrat" panose="00000500000000000000" pitchFamily="2" charset="-52"/>
              </a:rPr>
              <a:t>Диплом с присвоением квалификации </a:t>
            </a:r>
            <a:r>
              <a:rPr lang="ru-RU" sz="900" dirty="0" smtClean="0">
                <a:latin typeface="Montserrat" panose="00000500000000000000" pitchFamily="2" charset="-52"/>
              </a:rPr>
              <a:t>«</a:t>
            </a:r>
            <a:r>
              <a:rPr lang="ru-RU" sz="900" u="sng" dirty="0">
                <a:latin typeface="Montserrat" panose="00000500000000000000" pitchFamily="2" charset="-52"/>
              </a:rPr>
              <a:t>С</a:t>
            </a:r>
            <a:r>
              <a:rPr lang="ru-RU" sz="900" u="sng" dirty="0" smtClean="0">
                <a:latin typeface="Montserrat" panose="00000500000000000000" pitchFamily="2" charset="-52"/>
              </a:rPr>
              <a:t>пециалист </a:t>
            </a:r>
            <a:r>
              <a:rPr lang="ru-RU" sz="900" u="sng" dirty="0">
                <a:latin typeface="Montserrat" panose="00000500000000000000" pitchFamily="2" charset="-52"/>
              </a:rPr>
              <a:t>по информационным </a:t>
            </a:r>
            <a:r>
              <a:rPr lang="ru-RU" sz="900" u="sng" dirty="0" smtClean="0">
                <a:latin typeface="Montserrat" panose="00000500000000000000" pitchFamily="2" charset="-52"/>
              </a:rPr>
              <a:t>системам»</a:t>
            </a:r>
            <a:endParaRPr lang="ru-RU" sz="900" dirty="0">
              <a:latin typeface="Montserrat" panose="00000500000000000000" pitchFamily="2" charset="-52"/>
            </a:endParaRPr>
          </a:p>
          <a:p>
            <a:r>
              <a:rPr lang="ru-RU" dirty="0">
                <a:latin typeface="Montserrat" panose="00000500000000000000" pitchFamily="2" charset="-52"/>
              </a:rPr>
              <a:t> </a:t>
            </a:r>
          </a:p>
          <a:p>
            <a:endParaRPr lang="ru-RU" sz="1000" dirty="0">
              <a:latin typeface="Montserrat" panose="00000500000000000000" pitchFamily="2" charset="-52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33" y="4551123"/>
            <a:ext cx="738871" cy="738871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679" y="112530"/>
            <a:ext cx="1193348" cy="1130905"/>
          </a:xfrm>
          <a:prstGeom prst="rect">
            <a:avLst/>
          </a:prstGeom>
        </p:spPr>
      </p:pic>
      <p:sp>
        <p:nvSpPr>
          <p:cNvPr id="57" name="Прямоугольник 56"/>
          <p:cNvSpPr/>
          <p:nvPr/>
        </p:nvSpPr>
        <p:spPr>
          <a:xfrm>
            <a:off x="2760987" y="5126709"/>
            <a:ext cx="4584945" cy="4643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Montserrat" panose="00000500000000000000" pitchFamily="2" charset="-52"/>
              </a:rPr>
              <a:t>ПОЧЕМУ ВЫБИРАЮТ ПРОФЕССИОНАЛИТЕТ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915185" y="5567425"/>
            <a:ext cx="3698899" cy="33180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latin typeface="Montserrat" panose="00000500000000000000" pitchFamily="2" charset="-52"/>
              </a:rPr>
              <a:t>Практикоориентированное обучение на современном оборудовании</a:t>
            </a:r>
            <a:endParaRPr lang="ru-RU" sz="1200" dirty="0">
              <a:latin typeface="Montserrat" panose="00000500000000000000" pitchFamily="2" charset="-52"/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2846252" y="5650823"/>
            <a:ext cx="92279" cy="998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915185" y="6122611"/>
            <a:ext cx="3335986" cy="26924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latin typeface="Montserrat" panose="00000500000000000000" pitchFamily="2" charset="-52"/>
              </a:rPr>
              <a:t>Работа на современном оборудовании с прикладным программным обеспечением</a:t>
            </a:r>
            <a:endParaRPr lang="ru-RU" sz="1200" dirty="0">
              <a:latin typeface="Montserrat" panose="00000500000000000000" pitchFamily="2" charset="-52"/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2846557" y="6182269"/>
            <a:ext cx="92279" cy="998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5" name="Стрелка вправо 64"/>
          <p:cNvSpPr/>
          <p:nvPr/>
        </p:nvSpPr>
        <p:spPr>
          <a:xfrm rot="20578670">
            <a:off x="1066895" y="3781954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6" name="Стрелка вправо 65"/>
          <p:cNvSpPr/>
          <p:nvPr/>
        </p:nvSpPr>
        <p:spPr>
          <a:xfrm rot="20578670">
            <a:off x="2734716" y="3063510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7" name="Стрелка вправо 66"/>
          <p:cNvSpPr/>
          <p:nvPr/>
        </p:nvSpPr>
        <p:spPr>
          <a:xfrm rot="20578670">
            <a:off x="4422416" y="2801188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8" name="Стрелка вправо 67"/>
          <p:cNvSpPr/>
          <p:nvPr/>
        </p:nvSpPr>
        <p:spPr>
          <a:xfrm rot="20578670">
            <a:off x="6160540" y="2746126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70" name="Стрелка вправо 69"/>
          <p:cNvSpPr/>
          <p:nvPr/>
        </p:nvSpPr>
        <p:spPr>
          <a:xfrm rot="20578670">
            <a:off x="9665937" y="2056223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9604526" y="4019390"/>
            <a:ext cx="2550017" cy="101204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latin typeface="Montserrat" panose="00000500000000000000" pitchFamily="2" charset="-52"/>
              </a:rPr>
              <a:t>ГПОУ ТО «Тульский государственный технологический колледж»</a:t>
            </a:r>
          </a:p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г. Тула, ул. 7-ой Полюсный проезд, д. 16</a:t>
            </a:r>
          </a:p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+7(4872)39-19-00</a:t>
            </a:r>
          </a:p>
          <a:p>
            <a:pPr algn="ctr"/>
            <a:r>
              <a:rPr lang="en-US" sz="900" dirty="0" smtClean="0">
                <a:latin typeface="Montserrat" panose="00000500000000000000" pitchFamily="2" charset="-52"/>
              </a:rPr>
              <a:t>https://www.tgtk-tula.ru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50" y="5207824"/>
            <a:ext cx="1275495" cy="12639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90704" y="1598330"/>
            <a:ext cx="117287" cy="11728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91430" y="1775777"/>
            <a:ext cx="115834" cy="115834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85602" y="1951771"/>
            <a:ext cx="115834" cy="11583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882160" y="2271449"/>
            <a:ext cx="573074" cy="335309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751599" y="4549387"/>
            <a:ext cx="1640622" cy="837330"/>
          </a:xfrm>
          <a:prstGeom prst="rect">
            <a:avLst/>
          </a:prstGeom>
        </p:spPr>
      </p:pic>
      <p:sp>
        <p:nvSpPr>
          <p:cNvPr id="77" name="Прямоугольник 76"/>
          <p:cNvSpPr/>
          <p:nvPr/>
        </p:nvSpPr>
        <p:spPr>
          <a:xfrm>
            <a:off x="6331026" y="5465988"/>
            <a:ext cx="389213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>
                <a:latin typeface="Montserrat" panose="00000500000000000000" pitchFamily="2" charset="-52"/>
                <a:cs typeface="Arial" panose="020B0604020202020204" pitchFamily="34" charset="0"/>
              </a:rPr>
              <a:t>В</a:t>
            </a:r>
            <a:r>
              <a:rPr lang="ru-RU" sz="900" dirty="0" smtClean="0">
                <a:latin typeface="Montserrat" panose="00000500000000000000" pitchFamily="2" charset="-52"/>
                <a:cs typeface="Arial" panose="020B0604020202020204" pitchFamily="34" charset="0"/>
              </a:rPr>
              <a:t>едущий </a:t>
            </a:r>
            <a:r>
              <a:rPr lang="ru-RU" sz="900" dirty="0">
                <a:latin typeface="Montserrat" panose="00000500000000000000" pitchFamily="2" charset="-52"/>
                <a:cs typeface="Arial" panose="020B0604020202020204" pitchFamily="34" charset="0"/>
              </a:rPr>
              <a:t>системный интегратор</a:t>
            </a:r>
            <a:r>
              <a:rPr lang="ru-RU" sz="900" b="1" dirty="0">
                <a:latin typeface="Montserrat" panose="00000500000000000000" pitchFamily="2" charset="-52"/>
                <a:cs typeface="Arial" panose="020B0604020202020204" pitchFamily="34" charset="0"/>
              </a:rPr>
              <a:t> </a:t>
            </a:r>
            <a:r>
              <a:rPr lang="ru-RU" sz="900" dirty="0">
                <a:latin typeface="Montserrat" panose="00000500000000000000" pitchFamily="2" charset="-52"/>
                <a:cs typeface="Arial" panose="020B0604020202020204" pitchFamily="34" charset="0"/>
              </a:rPr>
              <a:t>в сфере снабжения высокотехнологичным оборудованием государственных и корпоративных заказчиков, построения систем безопасности, автоматизации, создания веб-приложений и </a:t>
            </a:r>
            <a:r>
              <a:rPr lang="ru-RU" sz="900" dirty="0" smtClean="0">
                <a:latin typeface="Montserrat" panose="00000500000000000000" pitchFamily="2" charset="-52"/>
                <a:cs typeface="Arial" panose="020B0604020202020204" pitchFamily="34" charset="0"/>
              </a:rPr>
              <a:t>мультимедиа-решений</a:t>
            </a:r>
          </a:p>
          <a:p>
            <a:pPr algn="just"/>
            <a:r>
              <a:rPr lang="ru-RU" sz="900" dirty="0" smtClean="0">
                <a:latin typeface="Montserrat" panose="00000500000000000000" pitchFamily="2" charset="-52"/>
                <a:cs typeface="Arial" panose="020B0604020202020204" pitchFamily="34" charset="0"/>
              </a:rPr>
              <a:t>Предоставляет пр</a:t>
            </a:r>
            <a:r>
              <a:rPr lang="ru-RU" sz="800" dirty="0" smtClean="0">
                <a:latin typeface="Montserrat" panose="00000500000000000000" pitchFamily="2" charset="-52"/>
                <a:cs typeface="Arial" panose="020B0604020202020204" pitchFamily="34" charset="0"/>
              </a:rPr>
              <a:t>офессиональные </a:t>
            </a:r>
            <a:r>
              <a:rPr lang="ru-RU" sz="800" dirty="0">
                <a:latin typeface="Montserrat" panose="00000500000000000000" pitchFamily="2" charset="-52"/>
                <a:cs typeface="Arial" panose="020B0604020202020204" pitchFamily="34" charset="0"/>
              </a:rPr>
              <a:t>эффективные и рациональные решения в области информационных технологий и безопасности, тем самым </a:t>
            </a:r>
            <a:r>
              <a:rPr lang="ru-RU" sz="800" dirty="0" smtClean="0">
                <a:latin typeface="Montserrat" panose="00000500000000000000" pitchFamily="2" charset="-52"/>
                <a:cs typeface="Arial" panose="020B0604020202020204" pitchFamily="34" charset="0"/>
              </a:rPr>
              <a:t>способствуют  </a:t>
            </a:r>
            <a:r>
              <a:rPr lang="ru-RU" sz="800" dirty="0">
                <a:latin typeface="Montserrat" panose="00000500000000000000" pitchFamily="2" charset="-52"/>
                <a:cs typeface="Arial" panose="020B0604020202020204" pitchFamily="34" charset="0"/>
              </a:rPr>
              <a:t>повышению комфорта и благосостояния граждан и росту национальной экономики.</a:t>
            </a: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flipH="1">
            <a:off x="1179717" y="2162363"/>
            <a:ext cx="123597" cy="12359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181641" y="2354205"/>
            <a:ext cx="115834" cy="115834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5212504" y="1463255"/>
            <a:ext cx="435901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cap="all" dirty="0">
                <a:latin typeface="Montserrat" panose="00000500000000000000" pitchFamily="2" charset="-52"/>
              </a:rPr>
              <a:t>СФЕРА ПРОФЕССИОНАЛЬНОЙ ДЕЯТЕЛЬНОСТИ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3B3F4A"/>
                </a:solidFill>
                <a:latin typeface="Montserrat" panose="00000500000000000000" pitchFamily="2" charset="-52"/>
              </a:rPr>
              <a:t>Информационные технологии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srgbClr val="3B3F4A"/>
                </a:solidFill>
                <a:latin typeface="Montserrat" panose="00000500000000000000" pitchFamily="2" charset="-52"/>
              </a:rPr>
              <a:t>Связь</a:t>
            </a:r>
            <a:endParaRPr lang="ru-RU" sz="1100" b="0" i="0" dirty="0">
              <a:solidFill>
                <a:srgbClr val="3B3F4A"/>
              </a:solidFill>
              <a:effectLst/>
              <a:latin typeface="Montserrat" panose="00000500000000000000" pitchFamily="2" charset="-52"/>
            </a:endParaRPr>
          </a:p>
        </p:txBody>
      </p:sp>
      <p:pic>
        <p:nvPicPr>
          <p:cNvPr id="74" name="Рисунок 73"/>
          <p:cNvPicPr>
            <a:picLocks noChangeAspect="1"/>
          </p:cNvPicPr>
          <p:nvPr/>
        </p:nvPicPr>
        <p:blipFill rotWithShape="1">
          <a:blip r:embed="rId19"/>
          <a:srcRect l="10086" t="52990" r="11465" b="40976"/>
          <a:stretch/>
        </p:blipFill>
        <p:spPr>
          <a:xfrm>
            <a:off x="180714" y="68982"/>
            <a:ext cx="4391954" cy="27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23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221</Words>
  <Application>Microsoft Office PowerPoint</Application>
  <PresentationFormat>Широкоэкранный</PresentationFormat>
  <Paragraphs>49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1</cp:lastModifiedBy>
  <cp:revision>24</cp:revision>
  <dcterms:created xsi:type="dcterms:W3CDTF">2023-08-30T11:54:54Z</dcterms:created>
  <dcterms:modified xsi:type="dcterms:W3CDTF">2023-10-06T08:21:26Z</dcterms:modified>
</cp:coreProperties>
</file>