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087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0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08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42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36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426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398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476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467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6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66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9A829-8BE5-4D4B-BADC-72FEFD33A91F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B6030-A667-4785-B638-DC093EC50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47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Рисунок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119" y="3079894"/>
            <a:ext cx="866615" cy="866615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1649872" y="4045263"/>
            <a:ext cx="1165493" cy="2739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30000 - 50000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477" y="308578"/>
            <a:ext cx="455819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-52"/>
              </a:rPr>
              <a:t>КАРЬЕРНАЯ КАРТА</a:t>
            </a:r>
          </a:p>
          <a:p>
            <a:r>
              <a:rPr lang="ru-RU" sz="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-52"/>
              </a:rPr>
              <a:t>ТЕХНИКА ПО ЗАЩИТЕ </a:t>
            </a:r>
            <a:r>
              <a:rPr lang="ru-RU" sz="1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 panose="00000500000000000000" pitchFamily="2" charset="-52"/>
              </a:rPr>
              <a:t>ИНФОРМАЦИИ</a:t>
            </a:r>
            <a:endParaRPr lang="ru-RU" sz="1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ntserrat" panose="00000500000000000000" pitchFamily="2" charset="-52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2667" y="260059"/>
            <a:ext cx="3790559" cy="1136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latin typeface="Montserrat" panose="00000500000000000000" pitchFamily="2" charset="-52"/>
              </a:rPr>
              <a:t>10.02.04 Обеспечение информационной безопасности телекоммуникационных </a:t>
            </a:r>
            <a:r>
              <a:rPr lang="ru-RU" sz="1600" dirty="0" smtClean="0">
                <a:latin typeface="Montserrat" panose="00000500000000000000" pitchFamily="2" charset="-52"/>
              </a:rPr>
              <a:t>систем</a:t>
            </a:r>
            <a:endParaRPr lang="ru-RU" sz="1600" dirty="0">
              <a:latin typeface="Montserrat" panose="00000500000000000000" pitchFamily="2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34275" y="260059"/>
            <a:ext cx="755009" cy="3858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Montserrat" panose="00000500000000000000" pitchFamily="2" charset="-52"/>
              </a:rPr>
              <a:t>ТУЛА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57030" y="310394"/>
            <a:ext cx="244357" cy="33024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8883941" y="619665"/>
            <a:ext cx="880845" cy="3858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Montserrat" panose="00000500000000000000" pitchFamily="2" charset="-52"/>
              </a:rPr>
              <a:t>50000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711965" y="1015908"/>
            <a:ext cx="1511197" cy="4110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800" dirty="0" smtClean="0">
                <a:latin typeface="Montserrat" panose="00000500000000000000" pitchFamily="2" charset="-52"/>
              </a:rPr>
              <a:t>Средний уровень зарплаты по региону</a:t>
            </a:r>
            <a:endParaRPr lang="ru-RU" sz="800" dirty="0">
              <a:latin typeface="Montserrat" panose="00000500000000000000" pitchFamily="2" charset="-52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981" y="1060865"/>
            <a:ext cx="1022360" cy="637999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308682" y="926144"/>
            <a:ext cx="1711354" cy="38589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Montserrat" panose="00000500000000000000" pitchFamily="2" charset="-52"/>
              </a:rPr>
              <a:t>ЧЕМУ НАУЧИМ</a:t>
            </a:r>
            <a:endParaRPr lang="ru-RU" sz="1200" b="1" dirty="0">
              <a:latin typeface="Montserrat" panose="00000500000000000000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26859" y="1215193"/>
            <a:ext cx="3145810" cy="37458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900" dirty="0">
                <a:latin typeface="Montserrat" panose="00000500000000000000" pitchFamily="2" charset="-52"/>
              </a:rPr>
              <a:t>Управление информационной безопасностью в телекоммуникационных системах</a:t>
            </a:r>
          </a:p>
        </p:txBody>
      </p:sp>
      <p:sp>
        <p:nvSpPr>
          <p:cNvPr id="15" name="Овал 14"/>
          <p:cNvSpPr/>
          <p:nvPr/>
        </p:nvSpPr>
        <p:spPr>
          <a:xfrm>
            <a:off x="1310187" y="1291371"/>
            <a:ext cx="92279" cy="998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23130" y="1805802"/>
            <a:ext cx="3910785" cy="71688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900" dirty="0" smtClean="0">
                <a:latin typeface="Montserrat" panose="00000500000000000000" pitchFamily="2" charset="-52"/>
              </a:rPr>
              <a:t>Эксплуатация информационно-коммуникационных систем и сетей</a:t>
            </a:r>
          </a:p>
          <a:p>
            <a:r>
              <a:rPr lang="ru-RU" sz="900" dirty="0" smtClean="0">
                <a:latin typeface="Montserrat" panose="00000500000000000000" pitchFamily="2" charset="-52"/>
              </a:rPr>
              <a:t>Защита </a:t>
            </a:r>
            <a:r>
              <a:rPr lang="ru-RU" sz="900" dirty="0">
                <a:latin typeface="Montserrat" panose="00000500000000000000" pitchFamily="2" charset="-52"/>
              </a:rPr>
              <a:t>информации в информационно-коммуникационных системах и сетях с использованием программных, программно-аппаратных, в том числе криптографических средств </a:t>
            </a:r>
            <a:r>
              <a:rPr lang="ru-RU" sz="900" dirty="0" smtClean="0">
                <a:latin typeface="Montserrat" panose="00000500000000000000" pitchFamily="2" charset="-52"/>
              </a:rPr>
              <a:t>защиты</a:t>
            </a:r>
          </a:p>
          <a:p>
            <a:r>
              <a:rPr lang="ru-RU" sz="900" dirty="0">
                <a:latin typeface="Montserrat" panose="00000500000000000000" pitchFamily="2" charset="-52"/>
              </a:rPr>
              <a:t>Защита информации в информационно-коммуникационных системах и сетях с использованием технических средств защиты</a:t>
            </a:r>
            <a:endParaRPr lang="ru-RU" sz="900" dirty="0" smtClean="0">
              <a:latin typeface="Montserrat" panose="00000500000000000000" pitchFamily="2" charset="-52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993" y="678388"/>
            <a:ext cx="310393" cy="310393"/>
          </a:xfrm>
          <a:prstGeom prst="rect">
            <a:avLst/>
          </a:prstGeom>
        </p:spPr>
      </p:pic>
      <p:sp>
        <p:nvSpPr>
          <p:cNvPr id="19" name="Прямоугольник 18"/>
          <p:cNvSpPr/>
          <p:nvPr/>
        </p:nvSpPr>
        <p:spPr>
          <a:xfrm>
            <a:off x="118810" y="3590065"/>
            <a:ext cx="1266131" cy="9855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Студент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16 лет</a:t>
            </a:r>
            <a:endParaRPr lang="en-US" sz="1000" dirty="0" smtClean="0">
              <a:latin typeface="Montserrat" panose="00000500000000000000" pitchFamily="2" charset="-52"/>
            </a:endParaRPr>
          </a:p>
          <a:p>
            <a:pPr algn="ctr"/>
            <a:r>
              <a:rPr lang="en-US" sz="1000" b="1" dirty="0" smtClean="0">
                <a:solidFill>
                  <a:srgbClr val="FF0000"/>
                </a:solidFill>
                <a:latin typeface="Montserrat" panose="00000500000000000000" pitchFamily="2" charset="-52"/>
              </a:rPr>
              <a:t>3 </a:t>
            </a:r>
            <a:r>
              <a:rPr lang="ru-RU" sz="1000" b="1" dirty="0" smtClean="0">
                <a:solidFill>
                  <a:srgbClr val="FF0000"/>
                </a:solidFill>
                <a:latin typeface="Montserrat" panose="00000500000000000000" pitchFamily="2" charset="-52"/>
              </a:rPr>
              <a:t>г. 10 мес.</a:t>
            </a:r>
            <a:endParaRPr lang="ru-RU" sz="1000" b="1" dirty="0">
              <a:solidFill>
                <a:srgbClr val="FF0000"/>
              </a:solidFill>
              <a:latin typeface="Montserrat" panose="00000500000000000000" pitchFamily="2" charset="-52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549906" y="3224364"/>
            <a:ext cx="1241571" cy="78017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Техник по</a:t>
            </a:r>
          </a:p>
          <a:p>
            <a:pPr algn="ctr"/>
            <a:r>
              <a:rPr lang="ru-RU" sz="1000" b="1" dirty="0">
                <a:latin typeface="Montserrat" panose="00000500000000000000" pitchFamily="2" charset="-52"/>
              </a:rPr>
              <a:t>з</a:t>
            </a:r>
            <a:r>
              <a:rPr lang="ru-RU" sz="1000" b="1" dirty="0" smtClean="0">
                <a:latin typeface="Montserrat" panose="00000500000000000000" pitchFamily="2" charset="-52"/>
              </a:rPr>
              <a:t>ащите информации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19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619074" y="4057203"/>
            <a:ext cx="1092717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25" name="Рисунок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074" y="4103614"/>
            <a:ext cx="154060" cy="154060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3227004" y="3810665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>
                <a:latin typeface="Montserrat" panose="00000500000000000000" pitchFamily="2" charset="-52"/>
              </a:rPr>
              <a:t>6</a:t>
            </a:r>
            <a:r>
              <a:rPr lang="ru-RU" sz="900" dirty="0" smtClean="0">
                <a:latin typeface="Montserrat" panose="00000500000000000000" pitchFamily="2" charset="-52"/>
              </a:rPr>
              <a:t>0000 - 80000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102761" y="2873023"/>
            <a:ext cx="1241571" cy="78017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Специалист отдела по поддержке пользователей 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22 года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6205" y="3844952"/>
            <a:ext cx="154060" cy="154060"/>
          </a:xfrm>
          <a:prstGeom prst="rect">
            <a:avLst/>
          </a:prstGeom>
        </p:spPr>
      </p:pic>
      <p:cxnSp>
        <p:nvCxnSpPr>
          <p:cNvPr id="31" name="Прямая соединительная линия 30"/>
          <p:cNvCxnSpPr/>
          <p:nvPr/>
        </p:nvCxnSpPr>
        <p:spPr>
          <a:xfrm>
            <a:off x="3196205" y="3789362"/>
            <a:ext cx="1119931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949528" y="3434444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90000 - 100000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843290" y="2754821"/>
            <a:ext cx="1279994" cy="51286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Системный администратор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25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34" name="Рисунок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368" y="3482118"/>
            <a:ext cx="154060" cy="154060"/>
          </a:xfrm>
          <a:prstGeom prst="rect">
            <a:avLst/>
          </a:prstGeom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4889368" y="3386942"/>
            <a:ext cx="1079170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6726574" y="3271559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latin typeface="Montserrat" panose="00000500000000000000" pitchFamily="2" charset="-52"/>
              </a:rPr>
              <a:t>110000</a:t>
            </a:r>
            <a:endParaRPr lang="ru-RU" sz="1050" dirty="0">
              <a:latin typeface="Montserrat" panose="00000500000000000000" pitchFamily="2" charset="-52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6628331" y="2250643"/>
            <a:ext cx="1241571" cy="78017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Руководитель группы технической поддержки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30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38" name="Рисунок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935" y="3315909"/>
            <a:ext cx="154060" cy="154060"/>
          </a:xfrm>
          <a:prstGeom prst="rect">
            <a:avLst/>
          </a:prstGeom>
        </p:spPr>
      </p:pic>
      <p:cxnSp>
        <p:nvCxnSpPr>
          <p:cNvPr id="39" name="Прямая соединительная линия 38"/>
          <p:cNvCxnSpPr/>
          <p:nvPr/>
        </p:nvCxnSpPr>
        <p:spPr>
          <a:xfrm>
            <a:off x="6793686" y="3209498"/>
            <a:ext cx="1015068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8496799" y="2744393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110000 - 120000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8367371" y="2057372"/>
            <a:ext cx="1312113" cy="48340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Руководитель </a:t>
            </a:r>
            <a:r>
              <a:rPr lang="en-US" sz="1000" b="1" dirty="0" smtClean="0">
                <a:latin typeface="Montserrat" panose="00000500000000000000" pitchFamily="2" charset="-52"/>
              </a:rPr>
              <a:t>IT-</a:t>
            </a:r>
            <a:r>
              <a:rPr lang="ru-RU" sz="1000" b="1" dirty="0" smtClean="0">
                <a:latin typeface="Montserrat" panose="00000500000000000000" pitchFamily="2" charset="-52"/>
              </a:rPr>
              <a:t>отдела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35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892" y="2788950"/>
            <a:ext cx="154060" cy="154060"/>
          </a:xfrm>
          <a:prstGeom prst="rect">
            <a:avLst/>
          </a:prstGeom>
        </p:spPr>
      </p:pic>
      <p:cxnSp>
        <p:nvCxnSpPr>
          <p:cNvPr id="43" name="Прямая соединительная линия 42"/>
          <p:cNvCxnSpPr/>
          <p:nvPr/>
        </p:nvCxnSpPr>
        <p:spPr>
          <a:xfrm>
            <a:off x="8493852" y="2675157"/>
            <a:ext cx="1015068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10326813" y="2492948"/>
            <a:ext cx="1149292" cy="226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50" dirty="0">
                <a:latin typeface="Montserrat" panose="00000500000000000000" pitchFamily="2" charset="-52"/>
              </a:rPr>
              <a:t>б</a:t>
            </a:r>
            <a:r>
              <a:rPr lang="ru-RU" sz="1050" dirty="0" smtClean="0">
                <a:latin typeface="Montserrat" panose="00000500000000000000" pitchFamily="2" charset="-52"/>
              </a:rPr>
              <a:t>олее 120000</a:t>
            </a:r>
            <a:endParaRPr lang="ru-RU" sz="1050" dirty="0">
              <a:latin typeface="Montserrat" panose="00000500000000000000" pitchFamily="2" charset="-52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10223163" y="1869644"/>
            <a:ext cx="1212209" cy="4906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Montserrat" panose="00000500000000000000" pitchFamily="2" charset="-52"/>
              </a:rPr>
              <a:t>Руководитель организации</a:t>
            </a:r>
          </a:p>
          <a:p>
            <a:pPr algn="ctr"/>
            <a:r>
              <a:rPr lang="ru-RU" sz="1000" dirty="0" smtClean="0">
                <a:latin typeface="Montserrat" panose="00000500000000000000" pitchFamily="2" charset="-52"/>
              </a:rPr>
              <a:t>45 лет</a:t>
            </a:r>
            <a:endParaRPr lang="en-US" sz="1000" dirty="0" smtClean="0">
              <a:latin typeface="Montserrat" panose="00000500000000000000" pitchFamily="2" charset="-52"/>
            </a:endParaRPr>
          </a:p>
        </p:txBody>
      </p:sp>
      <p:pic>
        <p:nvPicPr>
          <p:cNvPr id="46" name="Рисунок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9626" y="2537300"/>
            <a:ext cx="154060" cy="154060"/>
          </a:xfrm>
          <a:prstGeom prst="rect">
            <a:avLst/>
          </a:prstGeom>
        </p:spPr>
      </p:pic>
      <p:cxnSp>
        <p:nvCxnSpPr>
          <p:cNvPr id="47" name="Прямая соединительная линия 46"/>
          <p:cNvCxnSpPr/>
          <p:nvPr/>
        </p:nvCxnSpPr>
        <p:spPr>
          <a:xfrm>
            <a:off x="10321733" y="2437855"/>
            <a:ext cx="1015068" cy="0"/>
          </a:xfrm>
          <a:prstGeom prst="line">
            <a:avLst/>
          </a:prstGeom>
          <a:ln w="190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48" name="Рисунок 4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73951" y="4160732"/>
            <a:ext cx="806672" cy="806672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062" y="3875005"/>
            <a:ext cx="732160" cy="732160"/>
          </a:xfrm>
          <a:prstGeom prst="rect">
            <a:avLst/>
          </a:prstGeom>
        </p:spPr>
      </p:pic>
      <p:pic>
        <p:nvPicPr>
          <p:cNvPr id="50" name="Рисунок 4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189" y="3653198"/>
            <a:ext cx="798745" cy="798745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497" y="4450271"/>
            <a:ext cx="839723" cy="839723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2345" y="2905714"/>
            <a:ext cx="731444" cy="731444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347681" y="5465988"/>
            <a:ext cx="2600589" cy="52530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ontserrat" panose="00000500000000000000" pitchFamily="2" charset="-52"/>
              </a:rPr>
              <a:t>После окончания</a:t>
            </a:r>
          </a:p>
          <a:p>
            <a:r>
              <a:rPr lang="ru-RU" sz="1400" b="1" dirty="0" smtClean="0">
                <a:latin typeface="Montserrat" panose="00000500000000000000" pitchFamily="2" charset="-52"/>
              </a:rPr>
              <a:t>обучения ты получишь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47680" y="6026653"/>
            <a:ext cx="2600589" cy="41106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000" dirty="0" smtClean="0">
                <a:latin typeface="Montserrat" panose="00000500000000000000" pitchFamily="2" charset="-52"/>
              </a:rPr>
              <a:t>Диплом с присвоением квалификации «Техник по </a:t>
            </a:r>
            <a:r>
              <a:rPr lang="ru-RU" sz="1000" smtClean="0">
                <a:latin typeface="Montserrat" panose="00000500000000000000" pitchFamily="2" charset="-52"/>
              </a:rPr>
              <a:t>защите информации»</a:t>
            </a:r>
            <a:endParaRPr lang="ru-RU" sz="1000" dirty="0">
              <a:latin typeface="Montserrat" panose="00000500000000000000" pitchFamily="2" charset="-52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833" y="4551123"/>
            <a:ext cx="738871" cy="738871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679" y="112530"/>
            <a:ext cx="1193348" cy="1130905"/>
          </a:xfrm>
          <a:prstGeom prst="rect">
            <a:avLst/>
          </a:prstGeom>
        </p:spPr>
      </p:pic>
      <p:sp>
        <p:nvSpPr>
          <p:cNvPr id="57" name="Прямоугольник 56"/>
          <p:cNvSpPr/>
          <p:nvPr/>
        </p:nvSpPr>
        <p:spPr>
          <a:xfrm>
            <a:off x="2785052" y="5042485"/>
            <a:ext cx="4636574" cy="46431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Montserrat" panose="00000500000000000000" pitchFamily="2" charset="-52"/>
              </a:rPr>
              <a:t>ПОЧЕМУ ВЫБИРАЮТ ПРОФЕССИОНАЛИТЕТ</a:t>
            </a:r>
            <a:endParaRPr lang="ru-RU" sz="1400" b="1" dirty="0">
              <a:latin typeface="Montserrat" panose="00000500000000000000" pitchFamily="2" charset="-52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2951281" y="5567425"/>
            <a:ext cx="3415841" cy="33180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latin typeface="Montserrat" panose="00000500000000000000" pitchFamily="2" charset="-52"/>
              </a:rPr>
              <a:t>Практикоориентированное обучение на современном оборудовании</a:t>
            </a:r>
            <a:endParaRPr lang="ru-RU" sz="1200" dirty="0">
              <a:latin typeface="Montserrat" panose="00000500000000000000" pitchFamily="2" charset="-52"/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2906412" y="5590663"/>
            <a:ext cx="92279" cy="998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2951281" y="6122611"/>
            <a:ext cx="3335986" cy="26924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dirty="0" smtClean="0">
                <a:latin typeface="Montserrat" panose="00000500000000000000" pitchFamily="2" charset="-52"/>
              </a:rPr>
              <a:t>Работа на современном оборудовании с прикладным программным обеспечением</a:t>
            </a:r>
            <a:endParaRPr lang="ru-RU" sz="1200" dirty="0">
              <a:latin typeface="Montserrat" panose="00000500000000000000" pitchFamily="2" charset="-52"/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2906717" y="6122109"/>
            <a:ext cx="92279" cy="998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5" name="Стрелка вправо 64"/>
          <p:cNvSpPr/>
          <p:nvPr/>
        </p:nvSpPr>
        <p:spPr>
          <a:xfrm rot="20578670">
            <a:off x="1140370" y="3716759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6" name="Стрелка вправо 65"/>
          <p:cNvSpPr/>
          <p:nvPr/>
        </p:nvSpPr>
        <p:spPr>
          <a:xfrm rot="20578670">
            <a:off x="2602467" y="3373559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7" name="Стрелка вправо 66"/>
          <p:cNvSpPr/>
          <p:nvPr/>
        </p:nvSpPr>
        <p:spPr>
          <a:xfrm rot="20578670">
            <a:off x="4315036" y="3115703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68" name="Стрелка вправо 67"/>
          <p:cNvSpPr/>
          <p:nvPr/>
        </p:nvSpPr>
        <p:spPr>
          <a:xfrm rot="20578670">
            <a:off x="6160540" y="2746126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70" name="Стрелка вправо 69"/>
          <p:cNvSpPr/>
          <p:nvPr/>
        </p:nvSpPr>
        <p:spPr>
          <a:xfrm rot="20578670">
            <a:off x="9665937" y="2056223"/>
            <a:ext cx="554716" cy="2537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Montserrat" panose="00000500000000000000" pitchFamily="2" charset="-52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9604526" y="4103614"/>
            <a:ext cx="2550017" cy="101204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latin typeface="Montserrat" panose="00000500000000000000" pitchFamily="2" charset="-52"/>
              </a:rPr>
              <a:t>ГПОУ ТО «Тульский государственный технологический колледж»</a:t>
            </a:r>
          </a:p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г. Тула, ул. 7-ой Полюсный проезд, д. 16</a:t>
            </a:r>
          </a:p>
          <a:p>
            <a:pPr algn="ctr"/>
            <a:r>
              <a:rPr lang="ru-RU" sz="900" dirty="0" smtClean="0">
                <a:latin typeface="Montserrat" panose="00000500000000000000" pitchFamily="2" charset="-52"/>
              </a:rPr>
              <a:t>+7(4872)39-19-00</a:t>
            </a:r>
          </a:p>
          <a:p>
            <a:pPr algn="ctr"/>
            <a:r>
              <a:rPr lang="en-US" sz="900" dirty="0" smtClean="0">
                <a:latin typeface="Montserrat" panose="00000500000000000000" pitchFamily="2" charset="-52"/>
              </a:rPr>
              <a:t>https://www.tgtk-tula.ru</a:t>
            </a:r>
            <a:endParaRPr lang="ru-RU" sz="900" dirty="0">
              <a:latin typeface="Montserrat" panose="00000500000000000000" pitchFamily="2" charset="-52"/>
            </a:endParaRPr>
          </a:p>
        </p:txBody>
      </p:sp>
      <p:pic>
        <p:nvPicPr>
          <p:cNvPr id="73" name="Рисунок 7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50" y="5207824"/>
            <a:ext cx="1275495" cy="12639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97683" y="1569324"/>
            <a:ext cx="117287" cy="11728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98409" y="1826045"/>
            <a:ext cx="115834" cy="115834"/>
          </a:xfrm>
          <a:prstGeom prst="rect">
            <a:avLst/>
          </a:prstGeom>
        </p:spPr>
      </p:pic>
      <p:pic>
        <p:nvPicPr>
          <p:cNvPr id="72" name="Рисунок 7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98409" y="2367655"/>
            <a:ext cx="115834" cy="115834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882160" y="2271449"/>
            <a:ext cx="573074" cy="335309"/>
          </a:xfrm>
          <a:prstGeom prst="rect">
            <a:avLst/>
          </a:prstGeom>
        </p:spPr>
      </p:pic>
      <p:pic>
        <p:nvPicPr>
          <p:cNvPr id="76" name="Рисунок 75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547060" y="4597515"/>
            <a:ext cx="1640622" cy="837330"/>
          </a:xfrm>
          <a:prstGeom prst="rect">
            <a:avLst/>
          </a:prstGeom>
        </p:spPr>
      </p:pic>
      <p:sp>
        <p:nvSpPr>
          <p:cNvPr id="77" name="Прямоугольник 76"/>
          <p:cNvSpPr/>
          <p:nvPr/>
        </p:nvSpPr>
        <p:spPr>
          <a:xfrm>
            <a:off x="6331026" y="5465988"/>
            <a:ext cx="389213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>
                <a:latin typeface="Montserrat" panose="00000500000000000000" pitchFamily="2" charset="-52"/>
                <a:cs typeface="Arial" panose="020B0604020202020204" pitchFamily="34" charset="0"/>
              </a:rPr>
              <a:t>В</a:t>
            </a:r>
            <a:r>
              <a:rPr lang="ru-RU" sz="9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едущий </a:t>
            </a:r>
            <a:r>
              <a:rPr lang="ru-RU" sz="900" dirty="0">
                <a:latin typeface="Montserrat" panose="00000500000000000000" pitchFamily="2" charset="-52"/>
                <a:cs typeface="Arial" panose="020B0604020202020204" pitchFamily="34" charset="0"/>
              </a:rPr>
              <a:t>системный интегратор</a:t>
            </a:r>
            <a:r>
              <a:rPr lang="ru-RU" sz="900" b="1" dirty="0">
                <a:latin typeface="Montserrat" panose="00000500000000000000" pitchFamily="2" charset="-52"/>
                <a:cs typeface="Arial" panose="020B0604020202020204" pitchFamily="34" charset="0"/>
              </a:rPr>
              <a:t> </a:t>
            </a:r>
            <a:r>
              <a:rPr lang="ru-RU" sz="900" dirty="0">
                <a:latin typeface="Montserrat" panose="00000500000000000000" pitchFamily="2" charset="-52"/>
                <a:cs typeface="Arial" panose="020B0604020202020204" pitchFamily="34" charset="0"/>
              </a:rPr>
              <a:t>в сфере снабжения высокотехнологичным оборудованием государственных и корпоративных заказчиков, построения систем безопасности, автоматизации, создания веб-приложений и </a:t>
            </a:r>
            <a:r>
              <a:rPr lang="ru-RU" sz="9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мультимедиа-решений</a:t>
            </a:r>
          </a:p>
          <a:p>
            <a:pPr algn="just"/>
            <a:r>
              <a:rPr lang="ru-RU" sz="9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Предоставляет пр</a:t>
            </a:r>
            <a:r>
              <a:rPr lang="ru-RU" sz="800" dirty="0" smtClean="0">
                <a:latin typeface="Montserrat" panose="00000500000000000000" pitchFamily="2" charset="-52"/>
                <a:cs typeface="Arial" panose="020B0604020202020204" pitchFamily="34" charset="0"/>
              </a:rPr>
              <a:t>офессиональные </a:t>
            </a:r>
            <a:r>
              <a:rPr lang="ru-RU" sz="800" dirty="0">
                <a:latin typeface="Montserrat" panose="00000500000000000000" pitchFamily="2" charset="-52"/>
                <a:cs typeface="Arial" panose="020B0604020202020204" pitchFamily="34" charset="0"/>
              </a:rPr>
              <a:t>эффективные и рациональные решения в области информационных технологий и безопасности, тем самым </a:t>
            </a:r>
            <a:r>
              <a:rPr lang="ru-RU" sz="800" dirty="0" smtClean="0">
                <a:latin typeface="Montserrat" panose="00000500000000000000" pitchFamily="2" charset="-52"/>
                <a:cs typeface="Arial" panose="020B0604020202020204" pitchFamily="34" charset="0"/>
              </a:rPr>
              <a:t>способствуют  </a:t>
            </a:r>
            <a:r>
              <a:rPr lang="ru-RU" sz="800" dirty="0">
                <a:latin typeface="Montserrat" panose="00000500000000000000" pitchFamily="2" charset="-52"/>
                <a:cs typeface="Arial" panose="020B0604020202020204" pitchFamily="34" charset="0"/>
              </a:rPr>
              <a:t>повышению комфорта и благосостояния граждан и росту национальной экономики.</a:t>
            </a: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 rotWithShape="1">
          <a:blip r:embed="rId18"/>
          <a:srcRect l="10086" t="52990" r="11465" b="40976"/>
          <a:stretch/>
        </p:blipFill>
        <p:spPr>
          <a:xfrm>
            <a:off x="180714" y="68982"/>
            <a:ext cx="4391954" cy="270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2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226</Words>
  <Application>Microsoft Office PowerPoint</Application>
  <PresentationFormat>Широкоэкранный</PresentationFormat>
  <Paragraphs>45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1</cp:lastModifiedBy>
  <cp:revision>25</cp:revision>
  <dcterms:created xsi:type="dcterms:W3CDTF">2023-08-30T11:54:54Z</dcterms:created>
  <dcterms:modified xsi:type="dcterms:W3CDTF">2023-10-06T08:42:04Z</dcterms:modified>
</cp:coreProperties>
</file>