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8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8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2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2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7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7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119" y="3234537"/>
            <a:ext cx="866615" cy="866615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589712" y="4117455"/>
            <a:ext cx="1165493" cy="273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30000 - 50000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477" y="308578"/>
            <a:ext cx="44826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КАРЬЕРНАЯ КАРТА</a:t>
            </a:r>
          </a:p>
          <a:p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ТЕХНИКА ПО ЗАЩИТЕ </a:t>
            </a:r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ИНФОРМАЦИИ</a:t>
            </a:r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2667" y="187867"/>
            <a:ext cx="3790559" cy="1007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Montserrat" panose="00000500000000000000" pitchFamily="2" charset="-52"/>
              </a:rPr>
              <a:t>10.02.05 Обеспечение информационной безопасности автоматизированных систем</a:t>
            </a:r>
            <a:endParaRPr lang="ru-RU" sz="1600" dirty="0"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34275" y="260059"/>
            <a:ext cx="830511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tserrat" panose="00000500000000000000" pitchFamily="2" charset="-52"/>
              </a:rPr>
              <a:t>ТУЛА</a:t>
            </a:r>
            <a:endParaRPr lang="ru-RU" sz="1600" b="1" dirty="0">
              <a:latin typeface="Montserrat" panose="00000500000000000000" pitchFamily="2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7030" y="310394"/>
            <a:ext cx="244357" cy="3302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883941" y="619665"/>
            <a:ext cx="968931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tserrat" panose="00000500000000000000" pitchFamily="2" charset="-52"/>
              </a:rPr>
              <a:t>50000</a:t>
            </a:r>
            <a:endParaRPr lang="ru-RU" sz="1600" b="1" dirty="0">
              <a:latin typeface="Montserrat" panose="000005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11965" y="1015908"/>
            <a:ext cx="1511197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 smtClean="0">
                <a:latin typeface="Montserrat" panose="00000500000000000000" pitchFamily="2" charset="-52"/>
              </a:rPr>
              <a:t>Средний уровень зарплаты по региону</a:t>
            </a:r>
            <a:endParaRPr lang="ru-RU" sz="800" dirty="0">
              <a:latin typeface="Montserrat" panose="00000500000000000000" pitchFamily="2" charset="-5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981" y="1060865"/>
            <a:ext cx="1022360" cy="63799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248522" y="986301"/>
            <a:ext cx="2198112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tserrat" panose="00000500000000000000" pitchFamily="2" charset="-52"/>
              </a:rPr>
              <a:t>ЧЕМУ НАУЧИМ</a:t>
            </a:r>
            <a:endParaRPr lang="ru-RU" sz="1600" b="1" dirty="0">
              <a:latin typeface="Montserrat" panose="00000500000000000000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90241" y="1286968"/>
            <a:ext cx="4183879" cy="374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50" dirty="0">
                <a:latin typeface="Montserrat" panose="00000500000000000000" pitchFamily="2" charset="-52"/>
              </a:rPr>
              <a:t>Эксплуатация </a:t>
            </a:r>
            <a:r>
              <a:rPr lang="ru-RU" sz="1050" dirty="0" smtClean="0">
                <a:latin typeface="Montserrat" panose="00000500000000000000" pitchFamily="2" charset="-52"/>
              </a:rPr>
              <a:t>автоматизированных</a:t>
            </a:r>
            <a:r>
              <a:rPr lang="en-US" sz="1050" dirty="0" smtClean="0">
                <a:latin typeface="Montserrat" panose="00000500000000000000" pitchFamily="2" charset="-52"/>
              </a:rPr>
              <a:t> </a:t>
            </a:r>
            <a:r>
              <a:rPr lang="ru-RU" sz="1050" dirty="0" smtClean="0">
                <a:latin typeface="Montserrat" panose="00000500000000000000" pitchFamily="2" charset="-52"/>
              </a:rPr>
              <a:t>(информационных</a:t>
            </a:r>
            <a:r>
              <a:rPr lang="ru-RU" sz="1050" dirty="0">
                <a:latin typeface="Montserrat" panose="00000500000000000000" pitchFamily="2" charset="-52"/>
              </a:rPr>
              <a:t>) систем в защищенном </a:t>
            </a:r>
            <a:r>
              <a:rPr lang="ru-RU" sz="1050" dirty="0" smtClean="0">
                <a:latin typeface="Montserrat" panose="00000500000000000000" pitchFamily="2" charset="-52"/>
              </a:rPr>
              <a:t>исполнении</a:t>
            </a:r>
            <a:endParaRPr lang="ru-RU" sz="1050" dirty="0">
              <a:latin typeface="Montserrat" panose="00000500000000000000" pitchFamily="2" charset="-52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318204" y="1353579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80541" y="1918050"/>
            <a:ext cx="4358522" cy="295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50" dirty="0">
                <a:latin typeface="Montserrat" panose="00000500000000000000" pitchFamily="2" charset="-52"/>
              </a:rPr>
              <a:t>Защита информации в автоматизированных системах программными и программно-аппаратными </a:t>
            </a:r>
            <a:r>
              <a:rPr lang="ru-RU" sz="1050" dirty="0" smtClean="0">
                <a:latin typeface="Montserrat" panose="00000500000000000000" pitchFamily="2" charset="-52"/>
              </a:rPr>
              <a:t>средствами</a:t>
            </a:r>
            <a:endParaRPr lang="en-US" sz="1050" dirty="0" smtClean="0">
              <a:latin typeface="Montserrat" panose="00000500000000000000" pitchFamily="2" charset="-52"/>
            </a:endParaRPr>
          </a:p>
          <a:p>
            <a:r>
              <a:rPr lang="ru-RU" sz="1050" dirty="0" smtClean="0">
                <a:latin typeface="Montserrat" panose="00000500000000000000" pitchFamily="2" charset="-52"/>
              </a:rPr>
              <a:t>Разработка</a:t>
            </a:r>
            <a:r>
              <a:rPr lang="ru-RU" sz="1050" dirty="0">
                <a:latin typeface="Montserrat" panose="00000500000000000000" pitchFamily="2" charset="-52"/>
              </a:rPr>
              <a:t>, отладка, проверка работоспособности, модификация компьютерного программного </a:t>
            </a:r>
            <a:r>
              <a:rPr lang="ru-RU" sz="1050" dirty="0" smtClean="0">
                <a:latin typeface="Montserrat" panose="00000500000000000000" pitchFamily="2" charset="-52"/>
              </a:rPr>
              <a:t>обеспечения</a:t>
            </a:r>
            <a:endParaRPr lang="en-US" sz="1050" dirty="0" smtClean="0">
              <a:latin typeface="Montserrat" panose="00000500000000000000" pitchFamily="2" charset="-52"/>
            </a:endParaRPr>
          </a:p>
          <a:p>
            <a:r>
              <a:rPr lang="ru-RU" sz="1050" dirty="0" smtClean="0">
                <a:latin typeface="Montserrat" panose="00000500000000000000" pitchFamily="2" charset="-52"/>
              </a:rPr>
              <a:t>Защита </a:t>
            </a:r>
            <a:r>
              <a:rPr lang="ru-RU" sz="1050" dirty="0">
                <a:latin typeface="Montserrat" panose="00000500000000000000" pitchFamily="2" charset="-52"/>
              </a:rPr>
              <a:t>информации техническими средствами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93" y="678388"/>
            <a:ext cx="310393" cy="31039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18810" y="3590065"/>
            <a:ext cx="1266131" cy="9855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Студент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16 лет</a:t>
            </a:r>
            <a:endParaRPr lang="en-US" sz="1000" dirty="0" smtClean="0">
              <a:latin typeface="Montserrat" panose="00000500000000000000" pitchFamily="2" charset="-52"/>
            </a:endParaRPr>
          </a:p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3 </a:t>
            </a:r>
            <a:r>
              <a:rPr lang="ru-RU" sz="10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г. 10 мес.</a:t>
            </a:r>
            <a:endParaRPr lang="ru-RU" sz="1000" b="1" dirty="0">
              <a:solidFill>
                <a:srgbClr val="FF0000"/>
              </a:solidFill>
              <a:latin typeface="Montserrat" panose="00000500000000000000" pitchFamily="2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49906" y="3224364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Техник по</a:t>
            </a:r>
          </a:p>
          <a:p>
            <a:pPr algn="ctr"/>
            <a:r>
              <a:rPr lang="ru-RU" sz="1000" b="1" dirty="0">
                <a:latin typeface="Montserrat" panose="00000500000000000000" pitchFamily="2" charset="-52"/>
              </a:rPr>
              <a:t>з</a:t>
            </a:r>
            <a:r>
              <a:rPr lang="ru-RU" sz="1000" b="1" dirty="0" smtClean="0">
                <a:latin typeface="Montserrat" panose="00000500000000000000" pitchFamily="2" charset="-52"/>
              </a:rPr>
              <a:t>ащите информации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19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619074" y="4057203"/>
            <a:ext cx="1092717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46" y="4199870"/>
            <a:ext cx="154060" cy="15406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3166844" y="3858793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Montserrat" panose="00000500000000000000" pitchFamily="2" charset="-52"/>
              </a:rPr>
              <a:t>6</a:t>
            </a:r>
            <a:r>
              <a:rPr lang="ru-RU" sz="900" dirty="0" smtClean="0">
                <a:latin typeface="Montserrat" panose="00000500000000000000" pitchFamily="2" charset="-52"/>
              </a:rPr>
              <a:t>0000 - 80000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02761" y="287302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Специалист отдела по поддержке пользователей 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22 года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013" y="3905112"/>
            <a:ext cx="154060" cy="15406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3196205" y="3789362"/>
            <a:ext cx="1119931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901400" y="3458508"/>
            <a:ext cx="1246174" cy="2067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90000 - 100000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43290" y="2754821"/>
            <a:ext cx="1241571" cy="5128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Системный администратор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368" y="3482118"/>
            <a:ext cx="154060" cy="154060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4889368" y="3386942"/>
            <a:ext cx="107917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726574" y="3271559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110000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628331" y="225064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группы технической поддержки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30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35" y="3315909"/>
            <a:ext cx="154060" cy="154060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6793686" y="3209498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8496799" y="2744393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110000 - 120000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367371" y="2057372"/>
            <a:ext cx="1312113" cy="483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</a:t>
            </a:r>
            <a:r>
              <a:rPr lang="en-US" sz="1000" b="1" dirty="0" smtClean="0">
                <a:latin typeface="Montserrat" panose="00000500000000000000" pitchFamily="2" charset="-52"/>
              </a:rPr>
              <a:t>IT-</a:t>
            </a:r>
            <a:r>
              <a:rPr lang="ru-RU" sz="1000" b="1" dirty="0" smtClean="0">
                <a:latin typeface="Montserrat" panose="00000500000000000000" pitchFamily="2" charset="-52"/>
              </a:rPr>
              <a:t>отдела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892" y="2788950"/>
            <a:ext cx="154060" cy="154060"/>
          </a:xfrm>
          <a:prstGeom prst="rect">
            <a:avLst/>
          </a:prstGeom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8493852" y="2675157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0290717" y="2492948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Montserrat" panose="00000500000000000000" pitchFamily="2" charset="-52"/>
              </a:rPr>
              <a:t>б</a:t>
            </a:r>
            <a:r>
              <a:rPr lang="ru-RU" sz="900" dirty="0" smtClean="0">
                <a:latin typeface="Montserrat" panose="00000500000000000000" pitchFamily="2" charset="-52"/>
              </a:rPr>
              <a:t>олее 120000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223163" y="1869644"/>
            <a:ext cx="1212209" cy="4906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организации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45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626" y="2537300"/>
            <a:ext cx="154060" cy="154060"/>
          </a:xfrm>
          <a:prstGeom prst="rect">
            <a:avLst/>
          </a:prstGeom>
        </p:spPr>
      </p:pic>
      <p:cxnSp>
        <p:nvCxnSpPr>
          <p:cNvPr id="47" name="Прямая соединительная линия 46"/>
          <p:cNvCxnSpPr/>
          <p:nvPr/>
        </p:nvCxnSpPr>
        <p:spPr>
          <a:xfrm>
            <a:off x="10321733" y="2437855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9797" y="4185091"/>
            <a:ext cx="806672" cy="80667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130" y="3884110"/>
            <a:ext cx="732160" cy="73216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89" y="3653198"/>
            <a:ext cx="798745" cy="798745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861" y="4492558"/>
            <a:ext cx="839723" cy="839723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45" y="2905714"/>
            <a:ext cx="731444" cy="731444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395809" y="5465988"/>
            <a:ext cx="2600589" cy="5253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После окончания</a:t>
            </a:r>
          </a:p>
          <a:p>
            <a:r>
              <a:rPr lang="ru-RU" sz="1400" b="1" dirty="0" smtClean="0">
                <a:latin typeface="Montserrat" panose="00000500000000000000" pitchFamily="2" charset="-52"/>
              </a:rPr>
              <a:t>обучения ты получишь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95808" y="6026653"/>
            <a:ext cx="2600589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 smtClean="0">
                <a:latin typeface="Montserrat" panose="00000500000000000000" pitchFamily="2" charset="-52"/>
              </a:rPr>
              <a:t>Диплом с присвоением квалификации «Техник по </a:t>
            </a:r>
            <a:r>
              <a:rPr lang="ru-RU" sz="1000" smtClean="0">
                <a:latin typeface="Montserrat" panose="00000500000000000000" pitchFamily="2" charset="-52"/>
              </a:rPr>
              <a:t>защите информации»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33" y="4551123"/>
            <a:ext cx="738871" cy="73887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679" y="112530"/>
            <a:ext cx="1193348" cy="1130905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2736925" y="5030453"/>
            <a:ext cx="4806878" cy="464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ПОЧЕМУ ВЫБИРАЮТ ПРОФЕССИОНАЛИТЕТ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915185" y="5567425"/>
            <a:ext cx="3698899" cy="3318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Практикоориентированное обучение на современном оборудовании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846252" y="5650823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915185" y="6122611"/>
            <a:ext cx="3335986" cy="2692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Работа на современном оборудовании с прикладным программным обеспечением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2846557" y="6182269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5" name="Стрелка вправо 64"/>
          <p:cNvSpPr/>
          <p:nvPr/>
        </p:nvSpPr>
        <p:spPr>
          <a:xfrm rot="20578670">
            <a:off x="1140370" y="3716759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20578670">
            <a:off x="2602467" y="3373559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7" name="Стрелка вправо 66"/>
          <p:cNvSpPr/>
          <p:nvPr/>
        </p:nvSpPr>
        <p:spPr>
          <a:xfrm rot="20578670">
            <a:off x="4315036" y="311570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8" name="Стрелка вправо 67"/>
          <p:cNvSpPr/>
          <p:nvPr/>
        </p:nvSpPr>
        <p:spPr>
          <a:xfrm rot="20578670">
            <a:off x="6160540" y="2746126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20578670">
            <a:off x="9665937" y="205622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604526" y="4103614"/>
            <a:ext cx="2550017" cy="10120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latin typeface="Montserrat" panose="00000500000000000000" pitchFamily="2" charset="-52"/>
              </a:rPr>
              <a:t>ГПОУ ТО «Тульский государственный технологический колледж»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г. Тула, ул. 7-ой Полюсный проезд, д. 16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+7(4872)39-19-00</a:t>
            </a:r>
          </a:p>
          <a:p>
            <a:pPr algn="ctr"/>
            <a:r>
              <a:rPr lang="en-US" sz="900" dirty="0" smtClean="0">
                <a:latin typeface="Montserrat" panose="00000500000000000000" pitchFamily="2" charset="-52"/>
              </a:rPr>
              <a:t>https://www.tgtk-tula.ru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50" y="5207824"/>
            <a:ext cx="1275495" cy="12639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05700" y="1552878"/>
            <a:ext cx="117287" cy="1172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06426" y="1849596"/>
            <a:ext cx="115834" cy="11583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06426" y="2162198"/>
            <a:ext cx="115834" cy="11583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82160" y="2271449"/>
            <a:ext cx="573074" cy="335309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47060" y="4657675"/>
            <a:ext cx="1640622" cy="837330"/>
          </a:xfrm>
          <a:prstGeom prst="rect">
            <a:avLst/>
          </a:prstGeom>
        </p:spPr>
      </p:pic>
      <p:sp>
        <p:nvSpPr>
          <p:cNvPr id="77" name="Прямоугольник 76"/>
          <p:cNvSpPr/>
          <p:nvPr/>
        </p:nvSpPr>
        <p:spPr>
          <a:xfrm>
            <a:off x="6331026" y="5465988"/>
            <a:ext cx="38921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едущий 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системный интегратор</a:t>
            </a:r>
            <a:r>
              <a:rPr lang="ru-RU" sz="900" b="1" dirty="0">
                <a:latin typeface="Montserrat" panose="00000500000000000000" pitchFamily="2" charset="-52"/>
                <a:cs typeface="Arial" panose="020B0604020202020204" pitchFamily="34" charset="0"/>
              </a:rPr>
              <a:t> 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 сфере снабжения высокотехнологичным оборудованием государственных и корпоративных заказчиков, построения систем безопасности, автоматизации, создания веб-приложений и 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мультимедиа-решений</a:t>
            </a:r>
          </a:p>
          <a:p>
            <a:pPr algn="just"/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Предоставляет пр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офессиональные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эффективные и рациональные решения в области информационных технологий и безопасности, тем самым 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способствуют 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повышению комфорта и благосостояния граждан и росту национальной экономики.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 rotWithShape="1">
          <a:blip r:embed="rId18"/>
          <a:srcRect l="10086" t="52990" r="11465" b="40976"/>
          <a:stretch/>
        </p:blipFill>
        <p:spPr>
          <a:xfrm>
            <a:off x="180714" y="68982"/>
            <a:ext cx="4391954" cy="27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217</Words>
  <Application>Microsoft Office PowerPoint</Application>
  <PresentationFormat>Широкоэкранный</PresentationFormat>
  <Paragraphs>45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23</cp:revision>
  <dcterms:created xsi:type="dcterms:W3CDTF">2023-08-30T11:54:54Z</dcterms:created>
  <dcterms:modified xsi:type="dcterms:W3CDTF">2023-10-06T08:59:46Z</dcterms:modified>
</cp:coreProperties>
</file>