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02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8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8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2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36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2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39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7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6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7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701592" y="3897135"/>
            <a:ext cx="1165493" cy="273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Montserrat" panose="00000500000000000000" pitchFamily="2" charset="-52"/>
              </a:rPr>
              <a:t>2</a:t>
            </a:r>
            <a:r>
              <a:rPr lang="ru-RU" sz="900" dirty="0" smtClean="0">
                <a:latin typeface="Montserrat" panose="00000500000000000000" pitchFamily="2" charset="-52"/>
              </a:rPr>
              <a:t>0000 – 25 000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477" y="308578"/>
            <a:ext cx="44826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-52"/>
              </a:rPr>
              <a:t>КАРЬЕРНАЯ КАРТА</a:t>
            </a:r>
          </a:p>
          <a:p>
            <a:r>
              <a:rPr lang="ru-RU" sz="1600" b="1" dirty="0" smtClean="0">
                <a:latin typeface="Montserrat" panose="00000500000000000000" pitchFamily="2" charset="-52"/>
              </a:rPr>
              <a:t>электромонтера  по </a:t>
            </a:r>
            <a:r>
              <a:rPr lang="ru-RU" sz="1600" b="1" dirty="0">
                <a:latin typeface="Montserrat" panose="00000500000000000000" pitchFamily="2" charset="-52"/>
              </a:rPr>
              <a:t>ремонту и обслуживанию электрооборудования</a:t>
            </a:r>
          </a:p>
          <a:p>
            <a:r>
              <a:rPr lang="ru-RU" sz="1600" i="1" dirty="0">
                <a:latin typeface="Montserrat" panose="00000500000000000000" pitchFamily="2" charset="-52"/>
              </a:rPr>
              <a:t> </a:t>
            </a:r>
            <a:endParaRPr lang="ru-RU" sz="1600" dirty="0"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5352" y="192148"/>
            <a:ext cx="5116620" cy="11364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Montserrat" panose="00000500000000000000" pitchFamily="2" charset="-52"/>
              </a:rPr>
              <a:t>13.01.10 Электромонтер по ремонту и обслуживанию </a:t>
            </a:r>
            <a:r>
              <a:rPr lang="ru-RU" b="1" dirty="0" smtClean="0">
                <a:latin typeface="Montserrat" panose="00000500000000000000" pitchFamily="2" charset="-52"/>
              </a:rPr>
              <a:t>электрооборудования</a:t>
            </a:r>
            <a:r>
              <a:rPr lang="en-US" b="1" dirty="0" smtClean="0">
                <a:latin typeface="Montserrat" panose="00000500000000000000" pitchFamily="2" charset="-52"/>
              </a:rPr>
              <a:t> </a:t>
            </a:r>
            <a:r>
              <a:rPr lang="ru-RU" b="1" dirty="0" smtClean="0">
                <a:latin typeface="Montserrat" panose="00000500000000000000" pitchFamily="2" charset="-52"/>
              </a:rPr>
              <a:t>(</a:t>
            </a:r>
            <a:r>
              <a:rPr lang="ru-RU" b="1" dirty="0">
                <a:latin typeface="Montserrat" panose="00000500000000000000" pitchFamily="2" charset="-52"/>
              </a:rPr>
              <a:t>по отраслям)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55637" y="1420458"/>
            <a:ext cx="755009" cy="3858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ontserrat" panose="00000500000000000000" pitchFamily="2" charset="-52"/>
              </a:rPr>
              <a:t>ТУЛА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63369" y="1485890"/>
            <a:ext cx="244357" cy="3302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019620" y="1868355"/>
            <a:ext cx="880845" cy="3858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ontserrat" panose="00000500000000000000" pitchFamily="2" charset="-52"/>
              </a:rPr>
              <a:t>30 000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97832" y="2203637"/>
            <a:ext cx="1353460" cy="4110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 smtClean="0">
                <a:latin typeface="Montserrat" panose="00000500000000000000" pitchFamily="2" charset="-52"/>
              </a:rPr>
              <a:t>Средний уровень зарплаты </a:t>
            </a:r>
            <a:r>
              <a:rPr lang="ru-RU" sz="800" dirty="0" smtClean="0">
                <a:latin typeface="Montserrat" panose="00000500000000000000" pitchFamily="2" charset="-52"/>
              </a:rPr>
              <a:t>по </a:t>
            </a:r>
            <a:r>
              <a:rPr lang="ru-RU" sz="800" dirty="0" smtClean="0">
                <a:latin typeface="Montserrat" panose="00000500000000000000" pitchFamily="2" charset="-52"/>
              </a:rPr>
              <a:t>региону</a:t>
            </a:r>
            <a:endParaRPr lang="ru-RU" sz="800" dirty="0">
              <a:latin typeface="Montserrat" panose="00000500000000000000" pitchFamily="2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71" y="1485890"/>
            <a:ext cx="1022360" cy="6379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50119" y="1120477"/>
            <a:ext cx="2089270" cy="3858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tserrat" panose="00000500000000000000" pitchFamily="2" charset="-52"/>
              </a:rPr>
              <a:t>ЧЕМУ НАУЧИМ</a:t>
            </a:r>
            <a:endParaRPr lang="ru-RU" sz="1600" b="1" dirty="0">
              <a:latin typeface="Montserrat" panose="000005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61" y="1925391"/>
            <a:ext cx="310393" cy="31039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4708" y="3291471"/>
            <a:ext cx="1266131" cy="9855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Montserrat" panose="00000500000000000000" pitchFamily="2" charset="-52"/>
              </a:rPr>
              <a:t>Студент</a:t>
            </a:r>
          </a:p>
          <a:p>
            <a:pPr algn="ctr"/>
            <a:r>
              <a:rPr lang="ru-RU" sz="1050" dirty="0" smtClean="0">
                <a:latin typeface="Montserrat" panose="00000500000000000000" pitchFamily="2" charset="-52"/>
              </a:rPr>
              <a:t>16 лет</a:t>
            </a:r>
            <a:endParaRPr lang="en-US" sz="1050" dirty="0" smtClean="0">
              <a:latin typeface="Montserrat" panose="00000500000000000000" pitchFamily="2" charset="-52"/>
            </a:endParaRPr>
          </a:p>
          <a:p>
            <a:pPr algn="ctr"/>
            <a:r>
              <a:rPr lang="ru-RU" sz="1050" b="1" dirty="0">
                <a:solidFill>
                  <a:srgbClr val="FF0000"/>
                </a:solidFill>
                <a:latin typeface="Montserrat" panose="00000500000000000000" pitchFamily="2" charset="-52"/>
              </a:rPr>
              <a:t>1</a:t>
            </a:r>
            <a:r>
              <a:rPr lang="en-US" sz="105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 </a:t>
            </a:r>
            <a:r>
              <a:rPr lang="ru-RU" sz="105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г. 10 мес.</a:t>
            </a:r>
            <a:endParaRPr lang="ru-RU" sz="1050" b="1" dirty="0">
              <a:solidFill>
                <a:srgbClr val="FF0000"/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10288" y="2915473"/>
            <a:ext cx="1241571" cy="9485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Montserrat" panose="00000500000000000000" pitchFamily="2" charset="-52"/>
              </a:rPr>
              <a:t>Электромонтер</a:t>
            </a:r>
          </a:p>
          <a:p>
            <a:pPr algn="ctr"/>
            <a:r>
              <a:rPr lang="ru-RU" sz="1050" dirty="0" smtClean="0">
                <a:latin typeface="Montserrat" panose="00000500000000000000" pitchFamily="2" charset="-52"/>
              </a:rPr>
              <a:t>19 лет</a:t>
            </a:r>
            <a:endParaRPr lang="en-US" sz="1050" dirty="0" smtClean="0">
              <a:latin typeface="Montserrat" panose="00000500000000000000" pitchFamily="2" charset="-52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696103" y="3784253"/>
            <a:ext cx="1092717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17" y="3951666"/>
            <a:ext cx="154060" cy="15406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548656" y="3683249"/>
            <a:ext cx="1149292" cy="22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Montserrat" panose="00000500000000000000" pitchFamily="2" charset="-52"/>
              </a:rPr>
              <a:t>25 000 – 40 000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24847" y="2740580"/>
            <a:ext cx="1241571" cy="7801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Montserrat" panose="00000500000000000000" pitchFamily="2" charset="-52"/>
              </a:rPr>
              <a:t>Старший электромонтер</a:t>
            </a:r>
            <a:r>
              <a:rPr lang="ru-RU" sz="1050" dirty="0" smtClean="0">
                <a:latin typeface="Montserrat" panose="00000500000000000000" pitchFamily="2" charset="-52"/>
              </a:rPr>
              <a:t>25</a:t>
            </a:r>
            <a:r>
              <a:rPr lang="ru-RU" sz="1050" b="1" dirty="0" smtClean="0">
                <a:latin typeface="Montserrat" panose="00000500000000000000" pitchFamily="2" charset="-52"/>
              </a:rPr>
              <a:t> </a:t>
            </a:r>
            <a:r>
              <a:rPr lang="ru-RU" sz="1050" dirty="0" smtClean="0">
                <a:latin typeface="Montserrat" panose="00000500000000000000" pitchFamily="2" charset="-52"/>
              </a:rPr>
              <a:t>года</a:t>
            </a:r>
            <a:endParaRPr lang="en-US" sz="1050" dirty="0" smtClean="0">
              <a:latin typeface="Montserrat" panose="00000500000000000000" pitchFamily="2" charset="-52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459" y="3713455"/>
            <a:ext cx="154060" cy="154060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3486456" y="3520477"/>
            <a:ext cx="1119931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165666" y="3376107"/>
            <a:ext cx="1149292" cy="22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Montserrat" panose="00000500000000000000" pitchFamily="2" charset="-52"/>
              </a:rPr>
              <a:t>45000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01275" y="2577868"/>
            <a:ext cx="1241571" cy="7801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Montserrat" panose="00000500000000000000" pitchFamily="2" charset="-52"/>
              </a:rPr>
              <a:t>Бригадир</a:t>
            </a:r>
          </a:p>
          <a:p>
            <a:pPr algn="ctr"/>
            <a:r>
              <a:rPr lang="ru-RU" sz="1050" dirty="0" smtClean="0">
                <a:latin typeface="Montserrat" panose="00000500000000000000" pitchFamily="2" charset="-52"/>
              </a:rPr>
              <a:t>30 лет</a:t>
            </a:r>
            <a:endParaRPr lang="en-US" sz="1050" dirty="0" smtClean="0">
              <a:latin typeface="Montserrat" panose="00000500000000000000" pitchFamily="2" charset="-52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06" y="3412281"/>
            <a:ext cx="154060" cy="154060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5165666" y="3272234"/>
            <a:ext cx="1015068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382320" y="2994553"/>
            <a:ext cx="1213920" cy="211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Montserrat" panose="00000500000000000000" pitchFamily="2" charset="-52"/>
              </a:rPr>
              <a:t>45000 - 50000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947500" y="2243960"/>
            <a:ext cx="986765" cy="4834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Montserrat" panose="00000500000000000000" pitchFamily="2" charset="-52"/>
              </a:rPr>
              <a:t>Начальник смены</a:t>
            </a:r>
          </a:p>
          <a:p>
            <a:pPr algn="ctr"/>
            <a:r>
              <a:rPr lang="ru-RU" sz="1050" dirty="0" smtClean="0">
                <a:latin typeface="Montserrat" panose="00000500000000000000" pitchFamily="2" charset="-52"/>
              </a:rPr>
              <a:t>35 лет</a:t>
            </a:r>
            <a:endParaRPr lang="en-US" sz="1050" dirty="0" smtClean="0">
              <a:latin typeface="Montserrat" panose="00000500000000000000" pitchFamily="2" charset="-52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1" y="3041601"/>
            <a:ext cx="154060" cy="154060"/>
          </a:xfrm>
          <a:prstGeom prst="rect">
            <a:avLst/>
          </a:prstGeom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7947500" y="2867344"/>
            <a:ext cx="1015068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9592190" y="2620183"/>
            <a:ext cx="1149292" cy="22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Montserrat" panose="00000500000000000000" pitchFamily="2" charset="-52"/>
              </a:rPr>
              <a:t>б</a:t>
            </a:r>
            <a:r>
              <a:rPr lang="ru-RU" sz="900" dirty="0" smtClean="0">
                <a:latin typeface="Montserrat" panose="00000500000000000000" pitchFamily="2" charset="-52"/>
              </a:rPr>
              <a:t>олее 120000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417269" y="1774482"/>
            <a:ext cx="1326676" cy="4906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Montserrat" panose="00000500000000000000" pitchFamily="2" charset="-52"/>
              </a:rPr>
              <a:t>Руководитель организации</a:t>
            </a:r>
          </a:p>
          <a:p>
            <a:pPr algn="ctr"/>
            <a:r>
              <a:rPr lang="ru-RU" sz="1050" dirty="0" smtClean="0">
                <a:latin typeface="Montserrat" panose="00000500000000000000" pitchFamily="2" charset="-52"/>
              </a:rPr>
              <a:t>45 лет</a:t>
            </a:r>
            <a:endParaRPr lang="en-US" sz="1050" dirty="0" smtClean="0">
              <a:latin typeface="Montserrat" panose="00000500000000000000" pitchFamily="2" charset="-52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26" y="2650336"/>
            <a:ext cx="154060" cy="154060"/>
          </a:xfrm>
          <a:prstGeom prst="rect">
            <a:avLst/>
          </a:prstGeom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9604526" y="2410453"/>
            <a:ext cx="1015068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260590" y="5305234"/>
            <a:ext cx="2600589" cy="5253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Montserrat" panose="00000500000000000000" pitchFamily="2" charset="-52"/>
              </a:rPr>
              <a:t>После окончания</a:t>
            </a:r>
          </a:p>
          <a:p>
            <a:r>
              <a:rPr lang="ru-RU" sz="1400" b="1" dirty="0" smtClean="0">
                <a:latin typeface="Montserrat" panose="00000500000000000000" pitchFamily="2" charset="-52"/>
              </a:rPr>
              <a:t>обучения ты получишь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52571" y="6324271"/>
            <a:ext cx="2600589" cy="4110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>
                <a:latin typeface="Montserrat" panose="00000500000000000000" pitchFamily="2" charset="-52"/>
              </a:rPr>
              <a:t>Диплом с присвоением квалификации </a:t>
            </a:r>
            <a:r>
              <a:rPr lang="ru-RU" sz="1000" dirty="0" smtClean="0">
                <a:latin typeface="Montserrat" panose="00000500000000000000" pitchFamily="2" charset="-52"/>
              </a:rPr>
              <a:t>«</a:t>
            </a:r>
            <a:r>
              <a:rPr lang="ru-RU" sz="1000" i="1" dirty="0">
                <a:latin typeface="Montserrat" panose="00000500000000000000" pitchFamily="2" charset="-52"/>
              </a:rPr>
              <a:t>Электромонтер по ремонту и обслуживанию </a:t>
            </a:r>
            <a:r>
              <a:rPr lang="ru-RU" sz="1000" i="1" dirty="0" smtClean="0">
                <a:latin typeface="Montserrat" panose="00000500000000000000" pitchFamily="2" charset="-52"/>
              </a:rPr>
              <a:t>электрооборудования»</a:t>
            </a:r>
            <a:endParaRPr lang="ru-RU" sz="1000" dirty="0">
              <a:latin typeface="Montserrat" panose="00000500000000000000" pitchFamily="2" charset="-52"/>
            </a:endParaRPr>
          </a:p>
          <a:p>
            <a:r>
              <a:rPr lang="ru-RU" sz="1000" i="1" dirty="0">
                <a:latin typeface="Montserrat" panose="00000500000000000000" pitchFamily="2" charset="-52"/>
              </a:rPr>
              <a:t> </a:t>
            </a:r>
            <a:endParaRPr lang="ru-RU" sz="1000" dirty="0">
              <a:latin typeface="Montserrat" panose="00000500000000000000" pitchFamily="2" charset="-52"/>
            </a:endParaRPr>
          </a:p>
          <a:p>
            <a:r>
              <a:rPr lang="ru-RU" dirty="0">
                <a:latin typeface="Montserrat" panose="00000500000000000000" pitchFamily="2" charset="-52"/>
              </a:rPr>
              <a:t> </a:t>
            </a:r>
          </a:p>
          <a:p>
            <a:r>
              <a:rPr lang="ru-RU" sz="1000" dirty="0" smtClean="0">
                <a:latin typeface="Montserrat" panose="00000500000000000000" pitchFamily="2" charset="-52"/>
              </a:rPr>
              <a:t>»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4" y="4368117"/>
            <a:ext cx="738871" cy="73887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369" y="90533"/>
            <a:ext cx="1193348" cy="1130905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2935168" y="5178441"/>
            <a:ext cx="3547957" cy="4643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Montserrat" panose="00000500000000000000" pitchFamily="2" charset="-52"/>
              </a:rPr>
              <a:t>ПОЧЕМУ ВЫБИРАЮТ ПРОФЕССИОНАЛИТЕТ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915185" y="5658865"/>
            <a:ext cx="3698899" cy="3318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latin typeface="Montserrat" panose="00000500000000000000" pitchFamily="2" charset="-52"/>
              </a:rPr>
              <a:t>Практикоориентированное обучение на современном оборудовании</a:t>
            </a:r>
            <a:endParaRPr lang="ru-RU" sz="1100" dirty="0">
              <a:latin typeface="Montserrat" panose="00000500000000000000" pitchFamily="2" charset="-52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2846252" y="5742263"/>
            <a:ext cx="92279" cy="99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15185" y="6122611"/>
            <a:ext cx="3335986" cy="2692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>
                <a:latin typeface="Montserrat" panose="00000500000000000000" pitchFamily="2" charset="-52"/>
              </a:rPr>
              <a:t>Работа на современном оборудовании с прикладным программным обеспечением</a:t>
            </a:r>
            <a:endParaRPr lang="ru-RU" sz="1100" dirty="0">
              <a:latin typeface="Montserrat" panose="00000500000000000000" pitchFamily="2" charset="-52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846557" y="6182269"/>
            <a:ext cx="92279" cy="99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65" name="Стрелка вправо 64"/>
          <p:cNvSpPr/>
          <p:nvPr/>
        </p:nvSpPr>
        <p:spPr>
          <a:xfrm rot="20578670">
            <a:off x="1063809" y="3552893"/>
            <a:ext cx="554716" cy="253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66" name="Стрелка вправо 65"/>
          <p:cNvSpPr/>
          <p:nvPr/>
        </p:nvSpPr>
        <p:spPr>
          <a:xfrm rot="20578670">
            <a:off x="2965008" y="3089382"/>
            <a:ext cx="503084" cy="200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67" name="Стрелка вправо 66"/>
          <p:cNvSpPr/>
          <p:nvPr/>
        </p:nvSpPr>
        <p:spPr>
          <a:xfrm rot="20578670">
            <a:off x="4664837" y="2941371"/>
            <a:ext cx="470189" cy="200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70" name="Стрелка вправо 69"/>
          <p:cNvSpPr/>
          <p:nvPr/>
        </p:nvSpPr>
        <p:spPr>
          <a:xfrm rot="20578670">
            <a:off x="9037360" y="2282054"/>
            <a:ext cx="554716" cy="253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9636527" y="3725505"/>
            <a:ext cx="2550017" cy="10120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Montserrat" panose="00000500000000000000" pitchFamily="2" charset="-52"/>
              </a:rPr>
              <a:t>ГПОУ ТО «Тульский государственный технологический колледж»</a:t>
            </a:r>
          </a:p>
          <a:p>
            <a:pPr algn="ctr"/>
            <a:r>
              <a:rPr lang="ru-RU" sz="1050" dirty="0" smtClean="0">
                <a:latin typeface="Montserrat" panose="00000500000000000000" pitchFamily="2" charset="-52"/>
              </a:rPr>
              <a:t>г. Тула, ул. 7-ой Полюсный проезд, д. 16</a:t>
            </a:r>
          </a:p>
          <a:p>
            <a:pPr algn="ctr"/>
            <a:r>
              <a:rPr lang="ru-RU" sz="1050" dirty="0" smtClean="0">
                <a:latin typeface="Montserrat" panose="00000500000000000000" pitchFamily="2" charset="-52"/>
              </a:rPr>
              <a:t>+7(4872)39-19-00</a:t>
            </a:r>
          </a:p>
          <a:p>
            <a:pPr algn="ctr"/>
            <a:r>
              <a:rPr lang="en-US" sz="1050" dirty="0" smtClean="0">
                <a:latin typeface="Montserrat" panose="00000500000000000000" pitchFamily="2" charset="-52"/>
              </a:rPr>
              <a:t>https://www.tgtk-tula.ru</a:t>
            </a:r>
            <a:endParaRPr lang="ru-RU" sz="1050" dirty="0">
              <a:latin typeface="Montserrat" panose="00000500000000000000" pitchFamily="2" charset="-52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50" y="5207824"/>
            <a:ext cx="1275495" cy="12639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917" y="2394812"/>
            <a:ext cx="480168" cy="280949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6519893" y="5488058"/>
            <a:ext cx="3719633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ООО «Государство Детей»</a:t>
            </a:r>
          </a:p>
          <a:p>
            <a:pPr algn="just"/>
            <a:r>
              <a:rPr lang="ru-RU" sz="9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Предоставляет </a:t>
            </a:r>
            <a:r>
              <a:rPr lang="ru-RU" sz="900" dirty="0">
                <a:latin typeface="Montserrat" panose="00000500000000000000" pitchFamily="2" charset="-52"/>
                <a:cs typeface="Arial" panose="020B0604020202020204" pitchFamily="34" charset="0"/>
              </a:rPr>
              <a:t>профессиональные эффективные и рациональные решения в области информационных технологий и безопасности</a:t>
            </a:r>
            <a:r>
              <a:rPr lang="ru-RU" sz="900" dirty="0" smtClean="0">
                <a:latin typeface="Montserrat" panose="00000500000000000000" pitchFamily="2" charset="-52"/>
                <a:cs typeface="Arial" panose="020B0604020202020204" pitchFamily="34" charset="0"/>
              </a:rPr>
              <a:t>, управления,  </a:t>
            </a:r>
            <a:r>
              <a:rPr lang="ru-RU" sz="900" dirty="0">
                <a:latin typeface="Montserrat" panose="00000500000000000000" pitchFamily="2" charset="-52"/>
                <a:cs typeface="Arial" panose="020B0604020202020204" pitchFamily="34" charset="0"/>
              </a:rPr>
              <a:t>тем самым способствуют  повышению комфорта и благосостояния граждан и росту национальной экономики.</a:t>
            </a:r>
          </a:p>
          <a:p>
            <a:pPr algn="ctr"/>
            <a:endParaRPr lang="ru-RU" sz="900" dirty="0" smtClean="0">
              <a:latin typeface="Montserrat" panose="00000500000000000000" pitchFamily="2" charset="-52"/>
              <a:cs typeface="Arial" panose="020B0604020202020204" pitchFamily="34" charset="0"/>
            </a:endParaRPr>
          </a:p>
          <a:p>
            <a:pPr algn="just"/>
            <a:endParaRPr lang="ru-RU" sz="8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299098" y="1571268"/>
            <a:ext cx="4770052" cy="1117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000" dirty="0">
                <a:latin typeface="Montserrat" panose="00000500000000000000" pitchFamily="2" charset="-52"/>
              </a:rPr>
              <a:t>выполнение монтажа и наладки устройств электроснабжения и электрооборудования (по отраслям); </a:t>
            </a:r>
            <a:endParaRPr lang="ru-RU" sz="1000" dirty="0" smtClean="0">
              <a:latin typeface="Montserrat" panose="00000500000000000000" pitchFamily="2" charset="-52"/>
            </a:endParaRPr>
          </a:p>
          <a:p>
            <a:pPr marL="171450" indent="-171450"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Montserrat" panose="00000500000000000000" pitchFamily="2" charset="-52"/>
              </a:rPr>
              <a:t>выполнение </a:t>
            </a:r>
            <a:r>
              <a:rPr lang="ru-RU" sz="1000" dirty="0">
                <a:latin typeface="Montserrat" panose="00000500000000000000" pitchFamily="2" charset="-52"/>
              </a:rPr>
              <a:t>технического обслуживания устройств электроснабжения и электрооборудования (по отраслям); </a:t>
            </a:r>
            <a:endParaRPr lang="ru-RU" sz="1000" dirty="0" smtClean="0">
              <a:latin typeface="Montserrat" panose="00000500000000000000" pitchFamily="2" charset="-52"/>
            </a:endParaRPr>
          </a:p>
          <a:p>
            <a:pPr marL="171450" indent="-171450"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Montserrat" panose="00000500000000000000" pitchFamily="2" charset="-52"/>
              </a:rPr>
              <a:t>выполнение </a:t>
            </a:r>
            <a:r>
              <a:rPr lang="ru-RU" sz="1000" dirty="0">
                <a:latin typeface="Montserrat" panose="00000500000000000000" pitchFamily="2" charset="-52"/>
              </a:rPr>
              <a:t>ремонта и работ по предупреждению аварий и неполадок устройств электроснабжения и электрооборудования (по отраслям</a:t>
            </a:r>
            <a:r>
              <a:rPr lang="ru-RU" sz="1000" dirty="0" smtClean="0">
                <a:latin typeface="Montserrat" panose="00000500000000000000" pitchFamily="2" charset="-52"/>
              </a:rPr>
              <a:t>)</a:t>
            </a:r>
          </a:p>
          <a:p>
            <a:pPr marL="171450" indent="-171450"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000" dirty="0">
                <a:latin typeface="Montserrat" panose="00000500000000000000" pitchFamily="2" charset="-52"/>
              </a:rPr>
              <a:t>у</a:t>
            </a:r>
            <a:r>
              <a:rPr lang="ru-RU" sz="1000" dirty="0" smtClean="0">
                <a:latin typeface="Montserrat" panose="00000500000000000000" pitchFamily="2" charset="-52"/>
              </a:rPr>
              <a:t>странение </a:t>
            </a:r>
            <a:r>
              <a:rPr lang="ru-RU" sz="1000" dirty="0">
                <a:latin typeface="Montserrat" panose="00000500000000000000" pitchFamily="2" charset="-52"/>
              </a:rPr>
              <a:t>и предупреждение аварий и неполадок электрооборудования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720" y="4542327"/>
            <a:ext cx="999580" cy="8596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295351">
            <a:off x="4767960" y="4063458"/>
            <a:ext cx="573074" cy="33530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953699" y="4388006"/>
            <a:ext cx="15199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Montserrat" panose="00000500000000000000" pitchFamily="2" charset="-52"/>
              </a:rPr>
              <a:t>Частный предприниматель</a:t>
            </a:r>
          </a:p>
          <a:p>
            <a:pPr algn="ctr"/>
            <a:r>
              <a:rPr lang="ru-RU" sz="1000" dirty="0" smtClean="0">
                <a:latin typeface="Montserrat" panose="00000500000000000000" pitchFamily="2" charset="-52"/>
              </a:rPr>
              <a:t>30 </a:t>
            </a:r>
            <a:r>
              <a:rPr lang="ru-RU" sz="1000" dirty="0">
                <a:latin typeface="Montserrat" panose="00000500000000000000" pitchFamily="2" charset="-52"/>
              </a:rPr>
              <a:t>лет</a:t>
            </a:r>
            <a:endParaRPr lang="en-US" sz="1000" dirty="0">
              <a:latin typeface="Montserrat" panose="00000500000000000000" pitchFamily="2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87470" y="3763002"/>
            <a:ext cx="34864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Подниматься по карьерной лестнице, будучи электриком, можно, получая разряды и переходя в другие группы.</a:t>
            </a:r>
            <a:endParaRPr lang="ru-RU" sz="10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11613" y="2307931"/>
            <a:ext cx="82105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050" b="1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Техник </a:t>
            </a:r>
          </a:p>
          <a:p>
            <a:pPr lvl="0" algn="ctr"/>
            <a:r>
              <a:rPr lang="ru-RU" sz="1050" dirty="0" smtClean="0">
                <a:solidFill>
                  <a:prstClr val="black"/>
                </a:solidFill>
                <a:latin typeface="Montserrat" panose="00000500000000000000" pitchFamily="2" charset="-52"/>
              </a:rPr>
              <a:t>30-35 лет</a:t>
            </a:r>
            <a:endParaRPr lang="ru-RU" sz="1050" dirty="0">
              <a:solidFill>
                <a:prstClr val="black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6388949" y="2871894"/>
            <a:ext cx="1015068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2" name="Стрелка вправо 71"/>
          <p:cNvSpPr/>
          <p:nvPr/>
        </p:nvSpPr>
        <p:spPr>
          <a:xfrm rot="20578670" flipV="1">
            <a:off x="6052660" y="2547593"/>
            <a:ext cx="357538" cy="223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3862" y="2979938"/>
            <a:ext cx="1018120" cy="280440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085" y="3042689"/>
            <a:ext cx="154060" cy="15406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7802" y="4332939"/>
            <a:ext cx="942885" cy="60219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3564" y="1504722"/>
            <a:ext cx="1137156" cy="7323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08459" y="4266916"/>
            <a:ext cx="1252106" cy="8347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5"/>
          <a:srcRect l="44182" b="-158"/>
          <a:stretch/>
        </p:blipFill>
        <p:spPr>
          <a:xfrm>
            <a:off x="6780253" y="4376928"/>
            <a:ext cx="1090114" cy="101714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8649785" y="3361990"/>
            <a:ext cx="1081693" cy="74528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17"/>
          <a:srcRect l="10086" t="52990" r="11465" b="40976"/>
          <a:stretch/>
        </p:blipFill>
        <p:spPr>
          <a:xfrm>
            <a:off x="180714" y="68982"/>
            <a:ext cx="4391954" cy="2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238</Words>
  <Application>Microsoft Office PowerPoint</Application>
  <PresentationFormat>Широкоэкранный</PresentationFormat>
  <Paragraphs>49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Wingdings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44</cp:revision>
  <dcterms:created xsi:type="dcterms:W3CDTF">2023-08-30T11:54:54Z</dcterms:created>
  <dcterms:modified xsi:type="dcterms:W3CDTF">2023-10-06T09:04:47Z</dcterms:modified>
</cp:coreProperties>
</file>