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7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82540" y="3959535"/>
            <a:ext cx="1165493" cy="273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30000 - 50000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77" y="308578"/>
            <a:ext cx="44826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КАРЬЕРНАЯ КАРТА</a:t>
            </a:r>
          </a:p>
          <a:p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ОПЕРАТОРА БЕСПИЛОТНЫХ ЛЕТАТЕЛЬНЫХ АППАРАТОВ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8125" y="367787"/>
            <a:ext cx="3790559" cy="1010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25.02.08 Эксплуатация беспилотных авиационных систем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18697" y="1378418"/>
            <a:ext cx="755009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ТУЛА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369" y="1454360"/>
            <a:ext cx="244357" cy="3302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019620" y="1868355"/>
            <a:ext cx="880845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50000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85949" y="2225728"/>
            <a:ext cx="1406051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latin typeface="Montserrat" panose="00000500000000000000" pitchFamily="2" charset="-52"/>
              </a:rPr>
              <a:t>Средний уровень зарплаты </a:t>
            </a:r>
            <a:r>
              <a:rPr lang="ru-RU" sz="800" dirty="0" smtClean="0">
                <a:latin typeface="Montserrat" panose="00000500000000000000" pitchFamily="2" charset="-52"/>
              </a:rPr>
              <a:t>по </a:t>
            </a:r>
            <a:r>
              <a:rPr lang="ru-RU" sz="800" dirty="0" smtClean="0">
                <a:latin typeface="Montserrat" panose="00000500000000000000" pitchFamily="2" charset="-52"/>
              </a:rPr>
              <a:t>региону</a:t>
            </a:r>
            <a:endParaRPr lang="ru-RU" sz="800" dirty="0">
              <a:latin typeface="Montserrat" panose="000005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1" y="1485890"/>
            <a:ext cx="1022360" cy="63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93979" y="1242536"/>
            <a:ext cx="2081344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tserrat" panose="00000500000000000000" pitchFamily="2" charset="-52"/>
              </a:rPr>
              <a:t>ЧЕМУ НАУЧИМ</a:t>
            </a:r>
            <a:endParaRPr lang="ru-RU" b="1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91" y="1904371"/>
            <a:ext cx="310393" cy="3103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90625" y="3332994"/>
            <a:ext cx="1266131" cy="985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" panose="00000500000000000000" pitchFamily="2" charset="-52"/>
              </a:rPr>
              <a:t>Студент</a:t>
            </a:r>
          </a:p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16 лет</a:t>
            </a:r>
            <a:endParaRPr lang="en-US" sz="1100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100" b="1" dirty="0">
                <a:solidFill>
                  <a:srgbClr val="FF0000"/>
                </a:solidFill>
                <a:latin typeface="Montserrat" panose="00000500000000000000" pitchFamily="2" charset="-52"/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г. 10 мес.</a:t>
            </a:r>
            <a:endParaRPr lang="ru-RU" sz="11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38270" y="2871894"/>
            <a:ext cx="1241571" cy="9485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Montserrat" panose="00000500000000000000" pitchFamily="2" charset="-52"/>
              </a:rPr>
              <a:t>Оператор беспилотных летательных </a:t>
            </a:r>
            <a:r>
              <a:rPr lang="ru-RU" sz="1100" b="1" dirty="0" smtClean="0">
                <a:latin typeface="Montserrat" panose="00000500000000000000" pitchFamily="2" charset="-52"/>
              </a:rPr>
              <a:t>аппаратов</a:t>
            </a:r>
            <a:br>
              <a:rPr lang="ru-RU" sz="1100" b="1" dirty="0" smtClean="0">
                <a:latin typeface="Montserrat" panose="00000500000000000000" pitchFamily="2" charset="-52"/>
              </a:rPr>
            </a:br>
            <a:r>
              <a:rPr lang="ru-RU" sz="1100" dirty="0" smtClean="0">
                <a:latin typeface="Montserrat" panose="00000500000000000000" pitchFamily="2" charset="-52"/>
              </a:rPr>
              <a:t>19 лет</a:t>
            </a:r>
            <a:endParaRPr lang="en-US" sz="1100" dirty="0" smtClean="0">
              <a:latin typeface="Montserrat" panose="00000500000000000000" pitchFamily="2" charset="-52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128304" y="3877107"/>
            <a:ext cx="109271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58" y="4019468"/>
            <a:ext cx="154060" cy="15406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905958" y="3681928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Montserrat" panose="00000500000000000000" pitchFamily="2" charset="-52"/>
              </a:rPr>
              <a:t>6</a:t>
            </a:r>
            <a:r>
              <a:rPr lang="ru-RU" sz="900" dirty="0" smtClean="0">
                <a:latin typeface="Montserrat" panose="00000500000000000000" pitchFamily="2" charset="-52"/>
              </a:rPr>
              <a:t>0000 - 80000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7795" y="2706668"/>
            <a:ext cx="1241571" cy="780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" panose="00000500000000000000" pitchFamily="2" charset="-52"/>
              </a:rPr>
              <a:t>Специалист отдела</a:t>
            </a:r>
          </a:p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25 года</a:t>
            </a:r>
            <a:endParaRPr lang="en-US" sz="1100" dirty="0" smtClean="0">
              <a:latin typeface="Montserrat" panose="00000500000000000000" pitchFamily="2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39" y="3723047"/>
            <a:ext cx="154060" cy="154060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851239" y="3623007"/>
            <a:ext cx="111993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714285" y="3469433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110000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49784" y="2585148"/>
            <a:ext cx="1323982" cy="780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" panose="00000500000000000000" pitchFamily="2" charset="-52"/>
              </a:rPr>
              <a:t>Руководитель группы</a:t>
            </a:r>
          </a:p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30 лет</a:t>
            </a:r>
            <a:endParaRPr lang="en-US" sz="1100" dirty="0" smtClean="0">
              <a:latin typeface="Montserrat" panose="00000500000000000000" pitchFamily="2" charset="-52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46" y="3513783"/>
            <a:ext cx="154060" cy="154060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5781397" y="3407372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493493" y="2924262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110000 - 120000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77264" y="2157112"/>
            <a:ext cx="1312113" cy="4834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" panose="00000500000000000000" pitchFamily="2" charset="-52"/>
              </a:rPr>
              <a:t>Руководитель отдела</a:t>
            </a:r>
          </a:p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35 лет</a:t>
            </a:r>
            <a:endParaRPr lang="en-US" sz="1100" dirty="0" smtClean="0">
              <a:latin typeface="Montserrat" panose="00000500000000000000" pitchFamily="2" charset="-5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45" y="2952188"/>
            <a:ext cx="154060" cy="154060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7513618" y="2772360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9434948" y="2828011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Montserrat" panose="00000500000000000000" pitchFamily="2" charset="-52"/>
              </a:rPr>
              <a:t>б</a:t>
            </a:r>
            <a:r>
              <a:rPr lang="ru-RU" sz="900" dirty="0" smtClean="0">
                <a:latin typeface="Montserrat" panose="00000500000000000000" pitchFamily="2" charset="-52"/>
              </a:rPr>
              <a:t>олее 120000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403490" y="2178160"/>
            <a:ext cx="1324595" cy="490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" panose="00000500000000000000" pitchFamily="2" charset="-52"/>
              </a:rPr>
              <a:t>Руководитель организации</a:t>
            </a:r>
          </a:p>
          <a:p>
            <a:pPr algn="ctr"/>
            <a:r>
              <a:rPr lang="ru-RU" sz="1100" dirty="0" smtClean="0">
                <a:latin typeface="Montserrat" panose="00000500000000000000" pitchFamily="2" charset="-52"/>
              </a:rPr>
              <a:t>45 лет</a:t>
            </a:r>
            <a:endParaRPr lang="en-US" sz="1100" dirty="0" smtClean="0">
              <a:latin typeface="Montserrat" panose="00000500000000000000" pitchFamily="2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56" y="2854138"/>
            <a:ext cx="154060" cy="154060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9502060" y="2738527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20102" y="5339805"/>
            <a:ext cx="2600589" cy="5253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После окончания</a:t>
            </a:r>
          </a:p>
          <a:p>
            <a:r>
              <a:rPr lang="ru-RU" sz="1400" b="1" dirty="0" smtClean="0">
                <a:latin typeface="Montserrat" panose="00000500000000000000" pitchFamily="2" charset="-52"/>
              </a:rPr>
              <a:t>обучения ты получишь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5808" y="6026653"/>
            <a:ext cx="2600589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Montserrat" panose="00000500000000000000" pitchFamily="2" charset="-52"/>
              </a:rPr>
              <a:t>Диплом с присвоением квалификации </a:t>
            </a:r>
            <a:r>
              <a:rPr lang="ru-RU" sz="1000" dirty="0" smtClean="0">
                <a:latin typeface="Montserrat" panose="00000500000000000000" pitchFamily="2" charset="-52"/>
              </a:rPr>
              <a:t>«Оператор беспилотных летательных аппаратов»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4" y="4303476"/>
            <a:ext cx="738871" cy="73887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369" y="90533"/>
            <a:ext cx="1193348" cy="113090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2767000" y="5178441"/>
            <a:ext cx="4523262" cy="464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ПОЧЕМУ ВЫБИРАЮТ ПРОФЕССИОНАЛИТЕТ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15185" y="5658865"/>
            <a:ext cx="4074194" cy="331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Montserrat" panose="00000500000000000000" pitchFamily="2" charset="-52"/>
              </a:rPr>
              <a:t>Практикоориентированное обучение на современном оборудовании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846252" y="5742263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184" y="6122611"/>
            <a:ext cx="3958581" cy="269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Montserrat" panose="00000500000000000000" pitchFamily="2" charset="-52"/>
              </a:rPr>
              <a:t>Работа на современном оборудовании с прикладным программным обеспечением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846557" y="6182269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20578670">
            <a:off x="1472296" y="3484232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6" name="Стрелка вправо 65"/>
          <p:cNvSpPr/>
          <p:nvPr/>
        </p:nvSpPr>
        <p:spPr>
          <a:xfrm rot="20578670">
            <a:off x="3310820" y="3123660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7" name="Стрелка вправо 66"/>
          <p:cNvSpPr/>
          <p:nvPr/>
        </p:nvSpPr>
        <p:spPr>
          <a:xfrm rot="20578670">
            <a:off x="4970070" y="2949348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0" name="Стрелка вправо 69"/>
          <p:cNvSpPr/>
          <p:nvPr/>
        </p:nvSpPr>
        <p:spPr>
          <a:xfrm rot="20578670">
            <a:off x="8855234" y="2397936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502060" y="4229734"/>
            <a:ext cx="2652483" cy="10120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Montserrat" panose="00000500000000000000" pitchFamily="2" charset="-52"/>
              </a:rPr>
              <a:t>ГПОУ ТО «Тульский государственный технологический колледж»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г. Тула, ул. 7-ой Полюсный проезд, д. 16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+7(4872)39-19-00</a:t>
            </a:r>
          </a:p>
          <a:p>
            <a:pPr algn="ctr"/>
            <a:r>
              <a:rPr lang="en-US" sz="900" dirty="0" smtClean="0">
                <a:latin typeface="Montserrat" panose="00000500000000000000" pitchFamily="2" charset="-52"/>
              </a:rPr>
              <a:t>https://www.tgtk-tula.ru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50" y="5207824"/>
            <a:ext cx="1275495" cy="12639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9871" y="2605954"/>
            <a:ext cx="573074" cy="335309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7235459" y="5519588"/>
            <a:ext cx="3098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ООО «Государство Детей»</a:t>
            </a:r>
          </a:p>
          <a:p>
            <a:pPr algn="just"/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Предоставляет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профессиональные эффективные и рациональные решения в области информационных технологий и безопасности</a:t>
            </a:r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, управления, 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тем самым способствуют  повышению комфорта и благосостояния граждан и росту национальной экономики</a:t>
            </a:r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.</a:t>
            </a:r>
            <a:endParaRPr lang="ru-RU" sz="8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312721" y="1557775"/>
            <a:ext cx="4770052" cy="1117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Blip>
                <a:blip r:embed="rId9"/>
              </a:buBlip>
            </a:pPr>
            <a:r>
              <a:rPr lang="ru-RU" sz="1000" dirty="0">
                <a:latin typeface="Montserrat" panose="00000500000000000000" pitchFamily="2" charset="-52"/>
              </a:rPr>
              <a:t>дистанционное пилотирование беспилотных воздушных судов </a:t>
            </a:r>
            <a:r>
              <a:rPr lang="ru-RU" sz="1000" dirty="0" smtClean="0">
                <a:latin typeface="Montserrat" panose="00000500000000000000" pitchFamily="2" charset="-52"/>
              </a:rPr>
              <a:t>самолетного, вертолетного и</a:t>
            </a:r>
            <a:r>
              <a:rPr lang="en-US" sz="1000" dirty="0" smtClean="0">
                <a:latin typeface="Montserrat" panose="00000500000000000000" pitchFamily="2" charset="-52"/>
              </a:rPr>
              <a:t> </a:t>
            </a:r>
            <a:r>
              <a:rPr lang="ru-RU" sz="1000" dirty="0" smtClean="0">
                <a:latin typeface="Montserrat" panose="00000500000000000000" pitchFamily="2" charset="-52"/>
              </a:rPr>
              <a:t>смешанного типа</a:t>
            </a:r>
            <a:endParaRPr lang="ru-RU" sz="1000" dirty="0">
              <a:latin typeface="Montserrat" panose="00000500000000000000" pitchFamily="2" charset="-52"/>
            </a:endParaRPr>
          </a:p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Blip>
                <a:blip r:embed="rId9"/>
              </a:buBlip>
            </a:pPr>
            <a:r>
              <a:rPr lang="ru-RU" sz="1000" dirty="0" smtClean="0">
                <a:latin typeface="Montserrat" panose="00000500000000000000" pitchFamily="2" charset="-52"/>
              </a:rPr>
              <a:t>эксплуатация </a:t>
            </a:r>
            <a:r>
              <a:rPr lang="ru-RU" sz="1000" dirty="0">
                <a:latin typeface="Montserrat" panose="00000500000000000000" pitchFamily="2" charset="-52"/>
              </a:rPr>
              <a:t>и техническое обслуживание функционального оборудования, полезной нагрузки беспилотного воздушного судна, систем передачи и обработки информации, иных электронных и цифровых систем, а также систем крепления внешних </a:t>
            </a:r>
            <a:r>
              <a:rPr lang="ru-RU" sz="1000" dirty="0" smtClean="0">
                <a:latin typeface="Montserrat" panose="00000500000000000000" pitchFamily="2" charset="-52"/>
              </a:rPr>
              <a:t>грузов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20" y="4542327"/>
            <a:ext cx="999580" cy="859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 r="25432"/>
          <a:stretch/>
        </p:blipFill>
        <p:spPr>
          <a:xfrm>
            <a:off x="9502060" y="3098838"/>
            <a:ext cx="1134984" cy="11138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8" y="4279321"/>
            <a:ext cx="954953" cy="9895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/>
          <a:srcRect l="20967" t="49913" r="13403" b="517"/>
          <a:stretch/>
        </p:blipFill>
        <p:spPr>
          <a:xfrm>
            <a:off x="3728892" y="4034704"/>
            <a:ext cx="1335264" cy="10085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/>
          <a:srcRect l="8368" t="6228" r="8625" b="1913"/>
          <a:stretch/>
        </p:blipFill>
        <p:spPr>
          <a:xfrm>
            <a:off x="7506569" y="3393356"/>
            <a:ext cx="1315384" cy="10464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/>
          <a:srcRect l="9631" t="-1" b="-552"/>
          <a:stretch/>
        </p:blipFill>
        <p:spPr>
          <a:xfrm>
            <a:off x="5532479" y="3928666"/>
            <a:ext cx="1618900" cy="97552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290262" y="236729"/>
            <a:ext cx="354861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94363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Область профессиональной деятельности выпускников</a:t>
            </a:r>
            <a:endParaRPr lang="ru-RU" sz="900" dirty="0">
              <a:solidFill>
                <a:srgbClr val="828282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fontAlgn="base"/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авиационно-спасательные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технологии; </a:t>
            </a:r>
            <a:endParaRPr lang="ru-RU" sz="900" dirty="0" smtClean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fontAlgn="base"/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беспилотная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авиация МЧС; </a:t>
            </a:r>
            <a:endParaRPr lang="ru-RU" sz="900" dirty="0" smtClean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fontAlgn="base"/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научно-исследовательские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природоохранные институты, институт противопожарной обороны, картографии и геодезии; </a:t>
            </a:r>
            <a:endParaRPr lang="ru-RU" sz="900" dirty="0" smtClean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fontAlgn="base"/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центры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сбора данных аэрокосмического мониторинга; службы надзора в сфере природоохраны, в сфере транспорта; </a:t>
            </a:r>
            <a:endParaRPr lang="ru-RU" sz="900" dirty="0" smtClean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fontAlgn="base"/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инженерно-технические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службы обеспечения</a:t>
            </a:r>
            <a:endParaRPr lang="ru-RU" sz="900" b="0" i="0" dirty="0"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6"/>
          <a:srcRect l="10086" t="52990" r="11465" b="40976"/>
          <a:stretch/>
        </p:blipFill>
        <p:spPr>
          <a:xfrm>
            <a:off x="180714" y="68982"/>
            <a:ext cx="4391954" cy="2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238</Words>
  <Application>Microsoft Office PowerPoint</Application>
  <PresentationFormat>Широкоэкранный</PresentationFormat>
  <Paragraphs>44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37</cp:revision>
  <dcterms:created xsi:type="dcterms:W3CDTF">2023-08-30T11:54:54Z</dcterms:created>
  <dcterms:modified xsi:type="dcterms:W3CDTF">2023-10-06T09:11:40Z</dcterms:modified>
</cp:coreProperties>
</file>