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102" autoAdjust="0"/>
    <p:restoredTop sz="94660"/>
  </p:normalViewPr>
  <p:slideViewPr>
    <p:cSldViewPr snapToGrid="0">
      <p:cViewPr varScale="1">
        <p:scale>
          <a:sx n="91" d="100"/>
          <a:sy n="91" d="100"/>
        </p:scale>
        <p:origin x="96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A829-8BE5-4D4B-BADC-72FEFD33A91F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B6030-A667-4785-B638-DC093EC50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087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A829-8BE5-4D4B-BADC-72FEFD33A91F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B6030-A667-4785-B638-DC093EC50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01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A829-8BE5-4D4B-BADC-72FEFD33A91F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B6030-A667-4785-B638-DC093EC50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080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A829-8BE5-4D4B-BADC-72FEFD33A91F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B6030-A667-4785-B638-DC093EC50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427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A829-8BE5-4D4B-BADC-72FEFD33A91F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B6030-A667-4785-B638-DC093EC50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365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A829-8BE5-4D4B-BADC-72FEFD33A91F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B6030-A667-4785-B638-DC093EC50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426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A829-8BE5-4D4B-BADC-72FEFD33A91F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B6030-A667-4785-B638-DC093EC50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398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A829-8BE5-4D4B-BADC-72FEFD33A91F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B6030-A667-4785-B638-DC093EC50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476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A829-8BE5-4D4B-BADC-72FEFD33A91F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B6030-A667-4785-B638-DC093EC50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467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A829-8BE5-4D4B-BADC-72FEFD33A91F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B6030-A667-4785-B638-DC093EC50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64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A829-8BE5-4D4B-BADC-72FEFD33A91F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B6030-A667-4785-B638-DC093EC50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665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9A829-8BE5-4D4B-BADC-72FEFD33A91F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B6030-A667-4785-B638-DC093EC50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475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477" y="371638"/>
            <a:ext cx="448268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2" charset="-52"/>
              </a:rPr>
              <a:t>КАРЬЕРНАЯ КАРТА </a:t>
            </a:r>
          </a:p>
          <a:p>
            <a:r>
              <a:rPr lang="ru-RU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pitchFamily="2" charset="-52"/>
              </a:rPr>
              <a:t>БУХГАЛТЕРА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23685" y="175530"/>
            <a:ext cx="5417842" cy="84093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Montserrat" panose="00000500000000000000" pitchFamily="2" charset="-52"/>
              </a:rPr>
              <a:t>3</a:t>
            </a:r>
            <a:r>
              <a:rPr lang="ru-RU" dirty="0" smtClean="0">
                <a:latin typeface="Montserrat" panose="00000500000000000000" pitchFamily="2" charset="-52"/>
              </a:rPr>
              <a:t>8.02.01 Экономика и бухгалтерский учет </a:t>
            </a:r>
          </a:p>
          <a:p>
            <a:pPr algn="ctr"/>
            <a:r>
              <a:rPr lang="ru-RU" dirty="0" smtClean="0">
                <a:latin typeface="Montserrat" panose="00000500000000000000" pitchFamily="2" charset="-52"/>
              </a:rPr>
              <a:t>(по отраслям)</a:t>
            </a:r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18697" y="1378418"/>
            <a:ext cx="755009" cy="38589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Montserrat" panose="00000500000000000000" pitchFamily="2" charset="-52"/>
              </a:rPr>
              <a:t>ТУЛА</a:t>
            </a:r>
            <a:endParaRPr lang="ru-RU" sz="1400" b="1" dirty="0">
              <a:latin typeface="Montserrat" panose="00000500000000000000" pitchFamily="2" charset="-52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63369" y="1485890"/>
            <a:ext cx="244357" cy="33024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1103700" y="1868355"/>
            <a:ext cx="880845" cy="38589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Montserrat" panose="00000500000000000000" pitchFamily="2" charset="-52"/>
              </a:rPr>
              <a:t>45 000</a:t>
            </a:r>
            <a:endParaRPr lang="ru-RU" sz="1400" b="1" dirty="0">
              <a:latin typeface="Montserrat" panose="00000500000000000000" pitchFamily="2" charset="-5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83613" y="2234562"/>
            <a:ext cx="1371376" cy="41106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800" dirty="0" smtClean="0">
                <a:latin typeface="Montserrat" panose="00000500000000000000" pitchFamily="2" charset="-52"/>
              </a:rPr>
              <a:t>Средний уровень зарплаты </a:t>
            </a:r>
            <a:r>
              <a:rPr lang="ru-RU" sz="800" dirty="0" smtClean="0">
                <a:latin typeface="Montserrat" panose="00000500000000000000" pitchFamily="2" charset="-52"/>
              </a:rPr>
              <a:t>по </a:t>
            </a:r>
            <a:r>
              <a:rPr lang="ru-RU" sz="800" dirty="0" smtClean="0">
                <a:latin typeface="Montserrat" panose="00000500000000000000" pitchFamily="2" charset="-52"/>
              </a:rPr>
              <a:t>региону</a:t>
            </a:r>
            <a:endParaRPr lang="ru-RU" sz="800" dirty="0">
              <a:latin typeface="Montserrat" panose="00000500000000000000" pitchFamily="2" charset="-52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32" y="1332013"/>
            <a:ext cx="1022360" cy="63799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222584" y="1022027"/>
            <a:ext cx="2161750" cy="38589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Montserrat" panose="00000500000000000000" pitchFamily="2" charset="-52"/>
              </a:rPr>
              <a:t>ЧЕМУ НАУЧИМ</a:t>
            </a:r>
            <a:endParaRPr lang="ru-RU" sz="1600" b="1" dirty="0">
              <a:latin typeface="Montserrat" panose="00000500000000000000" pitchFamily="2" charset="-52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191" y="1925391"/>
            <a:ext cx="310393" cy="310393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47415" y="3083349"/>
            <a:ext cx="1266131" cy="9855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Montserrat" panose="00000500000000000000" pitchFamily="2" charset="-52"/>
              </a:rPr>
              <a:t>Студент</a:t>
            </a:r>
          </a:p>
          <a:p>
            <a:pPr algn="ctr"/>
            <a:r>
              <a:rPr lang="ru-RU" sz="1200" dirty="0" smtClean="0">
                <a:latin typeface="Montserrat" panose="00000500000000000000" pitchFamily="2" charset="-52"/>
              </a:rPr>
              <a:t>16 лет</a:t>
            </a:r>
            <a:endParaRPr lang="en-US" sz="1200" dirty="0" smtClean="0">
              <a:latin typeface="Montserrat" panose="00000500000000000000" pitchFamily="2" charset="-52"/>
            </a:endParaRPr>
          </a:p>
          <a:p>
            <a:pPr algn="ctr"/>
            <a:r>
              <a:rPr lang="ru-RU" sz="1200" b="1" dirty="0">
                <a:solidFill>
                  <a:srgbClr val="FF0000"/>
                </a:solidFill>
                <a:latin typeface="Montserrat" panose="00000500000000000000" pitchFamily="2" charset="-52"/>
              </a:rPr>
              <a:t>2</a:t>
            </a:r>
            <a:r>
              <a:rPr lang="en-US" sz="1200" b="1" dirty="0" smtClean="0">
                <a:solidFill>
                  <a:srgbClr val="FF0000"/>
                </a:solidFill>
                <a:latin typeface="Montserrat" panose="00000500000000000000" pitchFamily="2" charset="-52"/>
              </a:rPr>
              <a:t> </a:t>
            </a:r>
            <a:r>
              <a:rPr lang="ru-RU" sz="1200" b="1" dirty="0" smtClean="0">
                <a:solidFill>
                  <a:srgbClr val="FF0000"/>
                </a:solidFill>
                <a:latin typeface="Montserrat" panose="00000500000000000000" pitchFamily="2" charset="-52"/>
              </a:rPr>
              <a:t>г. </a:t>
            </a:r>
            <a:r>
              <a:rPr lang="ru-RU" sz="1200" b="1" dirty="0">
                <a:solidFill>
                  <a:srgbClr val="FF0000"/>
                </a:solidFill>
                <a:latin typeface="Montserrat" panose="00000500000000000000" pitchFamily="2" charset="-52"/>
              </a:rPr>
              <a:t>6</a:t>
            </a:r>
            <a:r>
              <a:rPr lang="ru-RU" sz="1200" b="1" dirty="0" smtClean="0">
                <a:solidFill>
                  <a:srgbClr val="FF0000"/>
                </a:solidFill>
                <a:latin typeface="Montserrat" panose="00000500000000000000" pitchFamily="2" charset="-52"/>
              </a:rPr>
              <a:t> мес.</a:t>
            </a:r>
            <a:endParaRPr lang="ru-RU" sz="1200" b="1" dirty="0">
              <a:solidFill>
                <a:srgbClr val="FF0000"/>
              </a:solidFill>
              <a:latin typeface="Montserrat" panose="00000500000000000000" pitchFamily="2" charset="-52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038270" y="2871894"/>
            <a:ext cx="1241571" cy="94857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 smtClean="0">
              <a:latin typeface="Montserrat" panose="00000500000000000000" pitchFamily="2" charset="-52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9403490" y="2178160"/>
            <a:ext cx="1212209" cy="49061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 smtClean="0">
              <a:latin typeface="Montserrat" panose="00000500000000000000" pitchFamily="2" charset="-52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466" y="2875158"/>
            <a:ext cx="154060" cy="154060"/>
          </a:xfrm>
          <a:prstGeom prst="rect">
            <a:avLst/>
          </a:prstGeom>
        </p:spPr>
      </p:pic>
      <p:sp>
        <p:nvSpPr>
          <p:cNvPr id="53" name="Прямоугольник 52"/>
          <p:cNvSpPr/>
          <p:nvPr/>
        </p:nvSpPr>
        <p:spPr>
          <a:xfrm>
            <a:off x="332749" y="5465988"/>
            <a:ext cx="2600589" cy="52530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latin typeface="Montserrat" panose="00000500000000000000" pitchFamily="2" charset="-52"/>
              </a:rPr>
              <a:t>После окончания</a:t>
            </a:r>
          </a:p>
          <a:p>
            <a:r>
              <a:rPr lang="ru-RU" sz="1400" b="1" dirty="0" smtClean="0">
                <a:latin typeface="Montserrat" panose="00000500000000000000" pitchFamily="2" charset="-52"/>
              </a:rPr>
              <a:t>обучения ты получишь</a:t>
            </a:r>
            <a:endParaRPr lang="ru-RU" sz="1400" b="1" dirty="0">
              <a:latin typeface="Montserrat" panose="00000500000000000000" pitchFamily="2" charset="-52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32748" y="6026653"/>
            <a:ext cx="2372163" cy="41106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dirty="0">
                <a:latin typeface="Montserrat" panose="00000500000000000000" pitchFamily="2" charset="-52"/>
              </a:rPr>
              <a:t>Диплом с присвоением квалификации </a:t>
            </a:r>
            <a:r>
              <a:rPr lang="ru-RU" sz="1000" dirty="0" smtClean="0">
                <a:latin typeface="Montserrat" panose="00000500000000000000" pitchFamily="2" charset="-52"/>
              </a:rPr>
              <a:t>«Бухгалтер»</a:t>
            </a:r>
            <a:endParaRPr lang="ru-RU" sz="1000" dirty="0">
              <a:latin typeface="Montserrat" panose="00000500000000000000" pitchFamily="2" charset="-52"/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369" y="90533"/>
            <a:ext cx="1193348" cy="1130905"/>
          </a:xfrm>
          <a:prstGeom prst="rect">
            <a:avLst/>
          </a:prstGeom>
        </p:spPr>
      </p:pic>
      <p:sp>
        <p:nvSpPr>
          <p:cNvPr id="57" name="Прямоугольник 56"/>
          <p:cNvSpPr/>
          <p:nvPr/>
        </p:nvSpPr>
        <p:spPr>
          <a:xfrm>
            <a:off x="2941820" y="5459205"/>
            <a:ext cx="3678324" cy="46431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latin typeface="Montserrat" panose="00000500000000000000" pitchFamily="2" charset="-52"/>
              </a:rPr>
              <a:t>ПОЧЕМУ ВЫБИРАЮТ ПРОФЕССИОНАЛИТЕТ</a:t>
            </a:r>
            <a:endParaRPr lang="ru-RU" sz="1400" b="1" dirty="0">
              <a:latin typeface="Montserrat" panose="00000500000000000000" pitchFamily="2" charset="-52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938531" y="5928378"/>
            <a:ext cx="3331237" cy="33180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dirty="0" smtClean="0">
                <a:latin typeface="Montserrat" panose="00000500000000000000" pitchFamily="2" charset="-52"/>
              </a:rPr>
              <a:t>Практикоориентированное обучение на современном оборудовании</a:t>
            </a:r>
            <a:endParaRPr lang="ru-RU" sz="1000" dirty="0">
              <a:latin typeface="Montserrat" panose="00000500000000000000" pitchFamily="2" charset="-52"/>
            </a:endParaRPr>
          </a:p>
        </p:txBody>
      </p:sp>
      <p:sp>
        <p:nvSpPr>
          <p:cNvPr id="60" name="Овал 59"/>
          <p:cNvSpPr/>
          <p:nvPr/>
        </p:nvSpPr>
        <p:spPr>
          <a:xfrm>
            <a:off x="2846252" y="5964630"/>
            <a:ext cx="92279" cy="9982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anose="00000500000000000000" pitchFamily="2" charset="-52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2915184" y="6280342"/>
            <a:ext cx="3491669" cy="26924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00" dirty="0" smtClean="0">
                <a:latin typeface="Montserrat" panose="00000500000000000000" pitchFamily="2" charset="-52"/>
              </a:rPr>
              <a:t>Работа на современном оборудовании с прикладным программным обеспечением</a:t>
            </a:r>
            <a:endParaRPr lang="ru-RU" sz="1000" dirty="0">
              <a:latin typeface="Montserrat" panose="00000500000000000000" pitchFamily="2" charset="-52"/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2837806" y="6283607"/>
            <a:ext cx="92279" cy="9982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anose="00000500000000000000" pitchFamily="2" charset="-52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9927235" y="3879618"/>
            <a:ext cx="2184769" cy="85275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latin typeface="Montserrat" panose="00000500000000000000" pitchFamily="2" charset="-52"/>
              </a:rPr>
              <a:t>ГПОУ ТО «Тульский государственный технологический колледж»</a:t>
            </a:r>
          </a:p>
          <a:p>
            <a:pPr algn="ctr"/>
            <a:r>
              <a:rPr lang="ru-RU" sz="1050" dirty="0" smtClean="0">
                <a:latin typeface="Montserrat" panose="00000500000000000000" pitchFamily="2" charset="-52"/>
              </a:rPr>
              <a:t>г. Тула, ул. 7-ой Полюсный проезд, д. 16</a:t>
            </a:r>
          </a:p>
          <a:p>
            <a:pPr algn="ctr"/>
            <a:r>
              <a:rPr lang="ru-RU" sz="1050" dirty="0" smtClean="0">
                <a:latin typeface="Montserrat" panose="00000500000000000000" pitchFamily="2" charset="-52"/>
              </a:rPr>
              <a:t>+7(4872)39-19-00</a:t>
            </a:r>
          </a:p>
          <a:p>
            <a:pPr algn="ctr"/>
            <a:r>
              <a:rPr lang="en-US" sz="1050" dirty="0" smtClean="0">
                <a:latin typeface="Montserrat" panose="00000500000000000000" pitchFamily="2" charset="-52"/>
              </a:rPr>
              <a:t>https://www.tgtk-tula.ru</a:t>
            </a:r>
            <a:endParaRPr lang="ru-RU" sz="1050" dirty="0">
              <a:latin typeface="Montserrat" panose="00000500000000000000" pitchFamily="2" charset="-52"/>
            </a:endParaRPr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090" y="5207824"/>
            <a:ext cx="1275495" cy="1263900"/>
          </a:xfrm>
          <a:prstGeom prst="rect">
            <a:avLst/>
          </a:prstGeom>
        </p:spPr>
      </p:pic>
      <p:sp>
        <p:nvSpPr>
          <p:cNvPr id="77" name="Прямоугольник 76"/>
          <p:cNvSpPr/>
          <p:nvPr/>
        </p:nvSpPr>
        <p:spPr>
          <a:xfrm>
            <a:off x="6269768" y="5729438"/>
            <a:ext cx="42254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800" dirty="0">
                <a:latin typeface="Montserrat" panose="00000500000000000000" pitchFamily="2" charset="-52"/>
                <a:cs typeface="Arial" panose="020B0604020202020204" pitchFamily="34" charset="0"/>
              </a:rPr>
              <a:t>Ведущий системный интегратор</a:t>
            </a:r>
            <a:r>
              <a:rPr lang="ru-RU" sz="800" b="1" dirty="0">
                <a:latin typeface="Montserrat" panose="00000500000000000000" pitchFamily="2" charset="-52"/>
                <a:cs typeface="Arial" panose="020B0604020202020204" pitchFamily="34" charset="0"/>
              </a:rPr>
              <a:t> </a:t>
            </a:r>
            <a:r>
              <a:rPr lang="ru-RU" sz="800" dirty="0">
                <a:latin typeface="Montserrat" panose="00000500000000000000" pitchFamily="2" charset="-52"/>
                <a:cs typeface="Arial" panose="020B0604020202020204" pitchFamily="34" charset="0"/>
              </a:rPr>
              <a:t>в сфере снабжения высокотехнологичным оборудованием государственных и корпоративных заказчиков, построения систем безопасности, автоматизации, создания веб-приложений и мультимедиа-решений</a:t>
            </a:r>
          </a:p>
          <a:p>
            <a:pPr algn="just"/>
            <a:r>
              <a:rPr lang="ru-RU" sz="800" dirty="0">
                <a:latin typeface="Montserrat" panose="00000500000000000000" pitchFamily="2" charset="-52"/>
                <a:cs typeface="Arial" panose="020B0604020202020204" pitchFamily="34" charset="0"/>
              </a:rPr>
              <a:t>Предоставляет профессиональные эффективные и рациональные решения в области информационных технологий и безопасности, тем самым способствуют  повышению комфорта и благосостояния граждан и росту национальной экономики</a:t>
            </a:r>
            <a:r>
              <a:rPr lang="ru-RU" sz="800" dirty="0" smtClean="0">
                <a:latin typeface="Montserrat" panose="00000500000000000000" pitchFamily="2" charset="-52"/>
                <a:cs typeface="Arial" panose="020B0604020202020204" pitchFamily="34" charset="0"/>
              </a:rPr>
              <a:t>.</a:t>
            </a:r>
            <a:endParaRPr lang="ru-RU" sz="800" dirty="0">
              <a:latin typeface="Montserrat" panose="000005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1146421" y="1218993"/>
            <a:ext cx="4955181" cy="11176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Clr>
                <a:schemeClr val="accent2">
                  <a:lumMod val="50000"/>
                </a:schemeClr>
              </a:buClr>
              <a:buSzPct val="120000"/>
              <a:buBlip>
                <a:blip r:embed="rId7"/>
              </a:buBlip>
            </a:pPr>
            <a:r>
              <a:rPr lang="ru-RU" sz="800" dirty="0">
                <a:latin typeface="Montserrat" panose="00000500000000000000" pitchFamily="2" charset="-52"/>
              </a:rPr>
              <a:t>документирование хозяйственных операций и ведение бухгалтерского учета активов </a:t>
            </a:r>
            <a:r>
              <a:rPr lang="ru-RU" sz="800" dirty="0" smtClean="0">
                <a:latin typeface="Montserrat" panose="00000500000000000000" pitchFamily="2" charset="-52"/>
              </a:rPr>
              <a:t>организации</a:t>
            </a:r>
          </a:p>
          <a:p>
            <a:pPr marL="171450" indent="-171450">
              <a:buClr>
                <a:schemeClr val="accent2">
                  <a:lumMod val="50000"/>
                </a:schemeClr>
              </a:buClr>
              <a:buSzPct val="120000"/>
              <a:buBlip>
                <a:blip r:embed="rId7"/>
              </a:buBlip>
            </a:pPr>
            <a:r>
              <a:rPr lang="ru-RU" sz="800" dirty="0" smtClean="0">
                <a:latin typeface="Montserrat" panose="00000500000000000000" pitchFamily="2" charset="-52"/>
              </a:rPr>
              <a:t>ведение </a:t>
            </a:r>
            <a:r>
              <a:rPr lang="ru-RU" sz="800" dirty="0">
                <a:latin typeface="Montserrat" panose="00000500000000000000" pitchFamily="2" charset="-52"/>
              </a:rPr>
              <a:t>бухгалтерского учета источников формирования </a:t>
            </a:r>
            <a:r>
              <a:rPr lang="ru-RU" sz="800" dirty="0" smtClean="0">
                <a:latin typeface="Montserrat" panose="00000500000000000000" pitchFamily="2" charset="-52"/>
              </a:rPr>
              <a:t>активов </a:t>
            </a:r>
            <a:r>
              <a:rPr lang="ru-RU" sz="800" dirty="0">
                <a:latin typeface="Montserrat" panose="00000500000000000000" pitchFamily="2" charset="-52"/>
              </a:rPr>
              <a:t>выполнение работ по инвентаризации активов и финансовых обязательств </a:t>
            </a:r>
            <a:r>
              <a:rPr lang="ru-RU" sz="800" dirty="0" smtClean="0">
                <a:latin typeface="Montserrat" panose="00000500000000000000" pitchFamily="2" charset="-52"/>
              </a:rPr>
              <a:t>организации</a:t>
            </a:r>
          </a:p>
          <a:p>
            <a:pPr marL="171450" indent="-171450">
              <a:buClr>
                <a:schemeClr val="accent2">
                  <a:lumMod val="50000"/>
                </a:schemeClr>
              </a:buClr>
              <a:buSzPct val="120000"/>
              <a:buBlip>
                <a:blip r:embed="rId7"/>
              </a:buBlip>
            </a:pPr>
            <a:r>
              <a:rPr lang="ru-RU" sz="800" dirty="0" smtClean="0">
                <a:latin typeface="Montserrat" panose="00000500000000000000" pitchFamily="2" charset="-52"/>
              </a:rPr>
              <a:t>проведение </a:t>
            </a:r>
            <a:r>
              <a:rPr lang="ru-RU" sz="800" dirty="0">
                <a:latin typeface="Montserrat" panose="00000500000000000000" pitchFamily="2" charset="-52"/>
              </a:rPr>
              <a:t>расчетов с бюджетом и внебюджетными </a:t>
            </a:r>
            <a:r>
              <a:rPr lang="ru-RU" sz="800" dirty="0" smtClean="0">
                <a:latin typeface="Montserrat" panose="00000500000000000000" pitchFamily="2" charset="-52"/>
              </a:rPr>
              <a:t>фондами </a:t>
            </a:r>
            <a:r>
              <a:rPr lang="ru-RU" sz="800" dirty="0">
                <a:latin typeface="Montserrat" panose="00000500000000000000" pitchFamily="2" charset="-52"/>
              </a:rPr>
              <a:t>составление и использование бухгалтерской (финансовой) отчетности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8"/>
          <a:srcRect l="37416" t="26610" r="44774" b="64645"/>
          <a:stretch/>
        </p:blipFill>
        <p:spPr>
          <a:xfrm>
            <a:off x="1587731" y="2549102"/>
            <a:ext cx="2171470" cy="60142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8"/>
          <a:srcRect l="37023" t="42808" r="44614" b="30819"/>
          <a:stretch/>
        </p:blipFill>
        <p:spPr>
          <a:xfrm>
            <a:off x="1587598" y="3552871"/>
            <a:ext cx="2238857" cy="181369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8"/>
          <a:srcRect l="55228" t="45104" r="23003" b="25700"/>
          <a:stretch/>
        </p:blipFill>
        <p:spPr>
          <a:xfrm>
            <a:off x="4654050" y="3521718"/>
            <a:ext cx="2498447" cy="189010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/>
          <a:srcRect l="55159" t="18632" r="27796" b="56225"/>
          <a:stretch/>
        </p:blipFill>
        <p:spPr>
          <a:xfrm>
            <a:off x="4900330" y="2066607"/>
            <a:ext cx="1936177" cy="16109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8"/>
          <a:srcRect l="72273" t="16699" r="3864" b="55983"/>
          <a:stretch/>
        </p:blipFill>
        <p:spPr>
          <a:xfrm>
            <a:off x="7657803" y="1012022"/>
            <a:ext cx="2909455" cy="1878676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8"/>
          <a:srcRect l="77045" t="44984" r="2362" b="26853"/>
          <a:stretch/>
        </p:blipFill>
        <p:spPr>
          <a:xfrm>
            <a:off x="7415925" y="3007116"/>
            <a:ext cx="2510443" cy="1936866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11256" y="4948958"/>
            <a:ext cx="1639966" cy="835224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10"/>
          <a:srcRect l="3864" t="8412" r="51817" b="50056"/>
          <a:stretch/>
        </p:blipFill>
        <p:spPr>
          <a:xfrm>
            <a:off x="3590972" y="3540453"/>
            <a:ext cx="1088712" cy="76419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36379" y="2628209"/>
            <a:ext cx="736875" cy="7368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77725" y="2318437"/>
            <a:ext cx="1065825" cy="7993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6406854" y="1190020"/>
            <a:ext cx="1166529" cy="77768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9244" y="4015671"/>
            <a:ext cx="1052083" cy="94009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7147" y="2277840"/>
            <a:ext cx="933564" cy="933564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6"/>
          <a:srcRect l="10086" t="52990" r="11465" b="40976"/>
          <a:stretch/>
        </p:blipFill>
        <p:spPr>
          <a:xfrm>
            <a:off x="180714" y="68982"/>
            <a:ext cx="4391954" cy="27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23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174</Words>
  <Application>Microsoft Office PowerPoint</Application>
  <PresentationFormat>Широкоэкранный</PresentationFormat>
  <Paragraphs>26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Montserrat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1</cp:lastModifiedBy>
  <cp:revision>47</cp:revision>
  <dcterms:created xsi:type="dcterms:W3CDTF">2023-08-30T11:54:54Z</dcterms:created>
  <dcterms:modified xsi:type="dcterms:W3CDTF">2023-10-06T09:17:22Z</dcterms:modified>
</cp:coreProperties>
</file>