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8"/>
  </p:notesMasterIdLst>
  <p:handoutMasterIdLst>
    <p:handoutMasterId r:id="rId9"/>
  </p:handoutMasterIdLst>
  <p:sldIdLst>
    <p:sldId id="312" r:id="rId5"/>
    <p:sldId id="304" r:id="rId6"/>
    <p:sldId id="323" r:id="rId7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5388" autoAdjust="0"/>
  </p:normalViewPr>
  <p:slideViewPr>
    <p:cSldViewPr snapToGrid="0" snapToObjects="1">
      <p:cViewPr varScale="1">
        <p:scale>
          <a:sx n="64" d="100"/>
          <a:sy n="64" d="100"/>
        </p:scale>
        <p:origin x="966" y="7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616" y="329785"/>
            <a:ext cx="11287594" cy="1918740"/>
          </a:xfrm>
        </p:spPr>
        <p:txBody>
          <a:bodyPr rtlCol="0" anchor="ctr"/>
          <a:lstStyle>
            <a:defPPr>
              <a:defRPr lang="ru-RU"/>
            </a:defPPr>
          </a:lstStyle>
          <a:p>
            <a:r>
              <a:rPr lang="ru-RU" sz="2600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Выступление на педагогическом совете</a:t>
            </a:r>
            <a:br>
              <a:rPr lang="ru-RU" sz="2600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600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особенности проведения практико-ориентированных учебных занятий с обучающимися первого курса  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8B56A7-0C96-872E-FFEB-F4F78A100237}"/>
              </a:ext>
            </a:extLst>
          </p:cNvPr>
          <p:cNvSpPr txBox="1">
            <a:spLocks/>
          </p:cNvSpPr>
          <p:nvPr/>
        </p:nvSpPr>
        <p:spPr>
          <a:xfrm>
            <a:off x="3747541" y="5805722"/>
            <a:ext cx="8229600" cy="936104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Преподаватель: Белоусова Е.В.</a:t>
            </a:r>
          </a:p>
          <a:p>
            <a:pPr marL="0" indent="0" algn="r">
              <a:buNone/>
            </a:pP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Экономико-правовое отделение</a:t>
            </a:r>
          </a:p>
          <a:p>
            <a:pPr marL="0" indent="0" algn="r">
              <a:buNone/>
            </a:pP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17.01.2025 г.</a:t>
            </a:r>
          </a:p>
          <a:p>
            <a:pPr algn="r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FC9E7B-4D43-0DEC-4273-E546D2718A7F}"/>
              </a:ext>
            </a:extLst>
          </p:cNvPr>
          <p:cNvSpPr txBox="1">
            <a:spLocks/>
          </p:cNvSpPr>
          <p:nvPr/>
        </p:nvSpPr>
        <p:spPr>
          <a:xfrm>
            <a:off x="882146" y="2385392"/>
            <a:ext cx="10990064" cy="32128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i="1" dirty="0">
                <a:solidFill>
                  <a:schemeClr val="accent1">
                    <a:lumMod val="10000"/>
                  </a:schemeClr>
                </a:solidFill>
              </a:rPr>
              <a:t>Актуальность темы </a:t>
            </a:r>
            <a:r>
              <a:rPr lang="ru-RU" sz="1800" dirty="0">
                <a:solidFill>
                  <a:schemeClr val="accent1">
                    <a:lumMod val="10000"/>
                  </a:schemeClr>
                </a:solidFill>
              </a:rPr>
              <a:t>заключается в том,  что практико-ориентированное обучение позволяет формировать у обучающихся профессиональные компетенции за счет выполнения ими реальных практических задач, кроме того, помогает становлению профориентационного развития личности студента.</a:t>
            </a:r>
          </a:p>
          <a:p>
            <a:pPr algn="just"/>
            <a:endParaRPr lang="ru-RU" sz="1800" dirty="0">
              <a:solidFill>
                <a:schemeClr val="accent1">
                  <a:lumMod val="10000"/>
                </a:schemeClr>
              </a:solidFill>
            </a:endParaRPr>
          </a:p>
          <a:p>
            <a:pPr algn="just"/>
            <a:r>
              <a:rPr lang="ru-RU" sz="1800" i="1" dirty="0">
                <a:solidFill>
                  <a:schemeClr val="accent1">
                    <a:lumMod val="10000"/>
                  </a:schemeClr>
                </a:solidFill>
              </a:rPr>
              <a:t>Цель:</a:t>
            </a:r>
            <a:r>
              <a:rPr lang="ru-RU" sz="1800" b="1" dirty="0">
                <a:solidFill>
                  <a:schemeClr val="accent1">
                    <a:lumMod val="10000"/>
                  </a:schemeClr>
                </a:solidFill>
              </a:rPr>
              <a:t> </a:t>
            </a:r>
            <a:r>
              <a:rPr lang="ru-RU" sz="1800" dirty="0">
                <a:solidFill>
                  <a:schemeClr val="accent1">
                    <a:lumMod val="10000"/>
                  </a:schemeClr>
                </a:solidFill>
              </a:rPr>
              <a:t>через</a:t>
            </a:r>
            <a:r>
              <a:rPr lang="ru-RU" sz="1800" b="1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10000"/>
                  </a:schemeClr>
                </a:solidFill>
              </a:rPr>
              <a:t>практико-ориентированные занятия сформировать определенные профессиональные компетенции у обучающихся и создать основу профессионального определения студентов.</a:t>
            </a: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43" y="319939"/>
            <a:ext cx="10356728" cy="608749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200" dirty="0"/>
              <a:t>Тезисы выступления: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1065948"/>
            <a:ext cx="10451665" cy="4976036"/>
          </a:xfrm>
        </p:spPr>
        <p:txBody>
          <a:bodyPr rtlCol="0"/>
          <a:lstStyle>
            <a:defPPr>
              <a:defRPr lang="ru-RU"/>
            </a:defPPr>
          </a:lstStyle>
          <a:p>
            <a:pPr algn="just" rtl="0">
              <a:lnSpc>
                <a:spcPct val="100000"/>
              </a:lnSpc>
            </a:pPr>
            <a:r>
              <a:rPr lang="ru-RU" dirty="0"/>
              <a:t>Некоторые особенности практико-ориентированного обучения студентов первого курса:</a:t>
            </a:r>
          </a:p>
          <a:p>
            <a:pPr algn="just" rtl="0">
              <a:lnSpc>
                <a:spcPct val="100000"/>
              </a:lnSpc>
            </a:pPr>
            <a:r>
              <a:rPr lang="ru-RU" dirty="0"/>
              <a:t>* использование различных методов и форм обучения (выполнение практических заданий, проектная работа, участие в научно-исследовательских конференциях, привлечение к занятиям действующих сотрудников правоохранительных органов и т.д.);</a:t>
            </a:r>
          </a:p>
          <a:p>
            <a:pPr algn="just" rtl="0">
              <a:lnSpc>
                <a:spcPct val="100000"/>
              </a:lnSpc>
            </a:pPr>
            <a:r>
              <a:rPr lang="ru-RU" dirty="0"/>
              <a:t>* нацеленность заданий на индивидуальную поисковую деятельность (планирование, прогнозирование, умение строить диалог и отстоять свою точку зрения и т.д.);</a:t>
            </a:r>
          </a:p>
          <a:p>
            <a:pPr algn="just" rtl="0">
              <a:lnSpc>
                <a:spcPct val="100000"/>
              </a:lnSpc>
            </a:pPr>
            <a:r>
              <a:rPr lang="ru-RU" dirty="0"/>
              <a:t>* использование специальной и криминалистической техники для выполнения поставленных задач;</a:t>
            </a:r>
          </a:p>
          <a:p>
            <a:pPr algn="just" rtl="0">
              <a:lnSpc>
                <a:spcPct val="100000"/>
              </a:lnSpc>
            </a:pPr>
            <a:r>
              <a:rPr lang="ru-RU" dirty="0"/>
              <a:t>* участие в деловых играх, исследовательской деятельности с привлечением специалистов по специальности 40.02.02 «Правоохранительная деятельность»  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75D8C-C856-E09A-88D9-A29106A20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99607"/>
            <a:ext cx="10511626" cy="54423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Преимущества практико-ориентированного обучения на первом курсе: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* формирование практических навыков и опыта работы с реальными объектами в рамках спец. дисциплин;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* повышение мотивации учебной деятельности студентов, рост их заинтересованности в изучении спец. дисциплин;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* развитие мышления, способности анализировать ситуацию, обобщать полученные сведенья;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* расширение кругозора студентов за счет использования различных методов и способов решения практических задач;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* с первого курса готовность студентов к прохождению производственной практики;</a:t>
            </a:r>
          </a:p>
          <a:p>
            <a:pPr algn="just">
              <a:lnSpc>
                <a:spcPct val="100000"/>
              </a:lnSpc>
            </a:pPr>
            <a:r>
              <a:rPr lang="ru-RU"/>
              <a:t>* подготовка </a:t>
            </a:r>
            <a:r>
              <a:rPr lang="ru-RU" dirty="0"/>
              <a:t>к написанию курсовых и выпускных квалификационных работ, к возможной сдаче демонстрационного экзамена.     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F603BB-36B9-C87F-8381-FAE058619F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00166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{F0DAC501-4509-4677-AB4E-4BAF53DA47A3}tf78438558_win32</Template>
  <TotalTime>30</TotalTime>
  <Words>272</Words>
  <Application>Microsoft Office PowerPoint</Application>
  <PresentationFormat>Широкоэкранный</PresentationFormat>
  <Paragraphs>23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Times new Roman</vt:lpstr>
      <vt:lpstr>Пользовательская</vt:lpstr>
      <vt:lpstr>Выступление на педагогическом совете  Тема: особенности проведения практико-ориентированных учебных занятий с обучающимися первого курса  </vt:lpstr>
      <vt:lpstr>Тезисы выступления: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bella_belkina@mail.ru</dc:creator>
  <cp:lastModifiedBy>bella_belkina@mail.ru</cp:lastModifiedBy>
  <cp:revision>15</cp:revision>
  <dcterms:created xsi:type="dcterms:W3CDTF">2025-08-03T21:12:45Z</dcterms:created>
  <dcterms:modified xsi:type="dcterms:W3CDTF">2025-08-03T21:43:20Z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